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3" r:id="rId28"/>
    <p:sldId id="284" r:id="rId29"/>
    <p:sldId id="285" r:id="rId30"/>
    <p:sldId id="286" r:id="rId31"/>
    <p:sldId id="287" r:id="rId32"/>
    <p:sldId id="288" r:id="rId33"/>
    <p:sldId id="289"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Open Sans" panose="020B0606030504020204" pitchFamily="34" charset="0"/>
      <p:regular r:id="rId40"/>
      <p:bold r:id="rId41"/>
      <p:italic r:id="rId42"/>
      <p:boldItalic r:id="rId43"/>
    </p:embeddedFont>
    <p:embeddedFont>
      <p:font typeface="Oswald" panose="00000500000000000000" pitchFamily="2" charset="0"/>
      <p:regular r:id="rId44"/>
      <p:bold r:id="rId45"/>
    </p:embeddedFont>
    <p:embeddedFont>
      <p:font typeface="Oswald Medium" panose="00000600000000000000" pitchFamily="2" charset="0"/>
      <p:regular r:id="rId46"/>
      <p:bold r:id="rId47"/>
    </p:embeddedFont>
    <p:embeddedFont>
      <p:font typeface="Oswald SemiBold" panose="00000700000000000000" pitchFamily="2" charset="0"/>
      <p:regular r:id="rId48"/>
      <p:bold r:id="rId49"/>
    </p:embeddedFont>
    <p:embeddedFont>
      <p:font typeface="Roboto" panose="02000000000000000000"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031D07-A43B-4F48-A1F1-0E8C7A8B57B2}">
  <a:tblStyle styleId="{64031D07-A43B-4F48-A1F1-0E8C7A8B57B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4" d="100"/>
          <a:sy n="124" d="100"/>
        </p:scale>
        <p:origin x="27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eau, Anne" userId="96916dc0-62a0-49eb-801b-6a505fb40bca" providerId="ADAL" clId="{70F458B9-8275-4E83-A978-33D64C4320D7}"/>
    <pc:docChg chg="undo custSel addSld delSld modSld">
      <pc:chgData name="Bureau, Anne" userId="96916dc0-62a0-49eb-801b-6a505fb40bca" providerId="ADAL" clId="{70F458B9-8275-4E83-A978-33D64C4320D7}" dt="2026-05-22T18:00:25.395" v="9" actId="2696"/>
      <pc:docMkLst>
        <pc:docMk/>
      </pc:docMkLst>
      <pc:sldChg chg="modNotes">
        <pc:chgData name="Bureau, Anne" userId="96916dc0-62a0-49eb-801b-6a505fb40bca" providerId="ADAL" clId="{70F458B9-8275-4E83-A978-33D64C4320D7}" dt="2026-05-22T17:59:01.086" v="5"/>
        <pc:sldMkLst>
          <pc:docMk/>
          <pc:sldMk cId="0" sldId="256"/>
        </pc:sldMkLst>
      </pc:sldChg>
      <pc:sldChg chg="modNotes">
        <pc:chgData name="Bureau, Anne" userId="96916dc0-62a0-49eb-801b-6a505fb40bca" providerId="ADAL" clId="{70F458B9-8275-4E83-A978-33D64C4320D7}" dt="2026-05-22T17:59:01.086" v="5"/>
        <pc:sldMkLst>
          <pc:docMk/>
          <pc:sldMk cId="0" sldId="257"/>
        </pc:sldMkLst>
      </pc:sldChg>
      <pc:sldChg chg="modNotes">
        <pc:chgData name="Bureau, Anne" userId="96916dc0-62a0-49eb-801b-6a505fb40bca" providerId="ADAL" clId="{70F458B9-8275-4E83-A978-33D64C4320D7}" dt="2026-05-22T17:59:01.086" v="5"/>
        <pc:sldMkLst>
          <pc:docMk/>
          <pc:sldMk cId="0" sldId="258"/>
        </pc:sldMkLst>
      </pc:sldChg>
      <pc:sldChg chg="modNotes">
        <pc:chgData name="Bureau, Anne" userId="96916dc0-62a0-49eb-801b-6a505fb40bca" providerId="ADAL" clId="{70F458B9-8275-4E83-A978-33D64C4320D7}" dt="2026-05-22T17:59:01.086" v="5"/>
        <pc:sldMkLst>
          <pc:docMk/>
          <pc:sldMk cId="0" sldId="259"/>
        </pc:sldMkLst>
      </pc:sldChg>
      <pc:sldChg chg="add del modNotes">
        <pc:chgData name="Bureau, Anne" userId="96916dc0-62a0-49eb-801b-6a505fb40bca" providerId="ADAL" clId="{70F458B9-8275-4E83-A978-33D64C4320D7}" dt="2026-05-22T17:59:37.777" v="8" actId="2696"/>
        <pc:sldMkLst>
          <pc:docMk/>
          <pc:sldMk cId="0" sldId="260"/>
        </pc:sldMkLst>
      </pc:sldChg>
      <pc:sldChg chg="modNotes">
        <pc:chgData name="Bureau, Anne" userId="96916dc0-62a0-49eb-801b-6a505fb40bca" providerId="ADAL" clId="{70F458B9-8275-4E83-A978-33D64C4320D7}" dt="2026-05-22T17:59:01.086" v="5"/>
        <pc:sldMkLst>
          <pc:docMk/>
          <pc:sldMk cId="0" sldId="261"/>
        </pc:sldMkLst>
      </pc:sldChg>
      <pc:sldChg chg="modNotes">
        <pc:chgData name="Bureau, Anne" userId="96916dc0-62a0-49eb-801b-6a505fb40bca" providerId="ADAL" clId="{70F458B9-8275-4E83-A978-33D64C4320D7}" dt="2026-05-22T17:59:01.086" v="5"/>
        <pc:sldMkLst>
          <pc:docMk/>
          <pc:sldMk cId="0" sldId="262"/>
        </pc:sldMkLst>
      </pc:sldChg>
      <pc:sldChg chg="modNotes">
        <pc:chgData name="Bureau, Anne" userId="96916dc0-62a0-49eb-801b-6a505fb40bca" providerId="ADAL" clId="{70F458B9-8275-4E83-A978-33D64C4320D7}" dt="2026-05-22T17:59:01.086" v="5"/>
        <pc:sldMkLst>
          <pc:docMk/>
          <pc:sldMk cId="0" sldId="263"/>
        </pc:sldMkLst>
      </pc:sldChg>
      <pc:sldChg chg="modNotes">
        <pc:chgData name="Bureau, Anne" userId="96916dc0-62a0-49eb-801b-6a505fb40bca" providerId="ADAL" clId="{70F458B9-8275-4E83-A978-33D64C4320D7}" dt="2026-05-22T17:59:01.086" v="5"/>
        <pc:sldMkLst>
          <pc:docMk/>
          <pc:sldMk cId="0" sldId="264"/>
        </pc:sldMkLst>
      </pc:sldChg>
      <pc:sldChg chg="modNotes">
        <pc:chgData name="Bureau, Anne" userId="96916dc0-62a0-49eb-801b-6a505fb40bca" providerId="ADAL" clId="{70F458B9-8275-4E83-A978-33D64C4320D7}" dt="2026-05-22T17:59:01.086" v="5"/>
        <pc:sldMkLst>
          <pc:docMk/>
          <pc:sldMk cId="0" sldId="265"/>
        </pc:sldMkLst>
      </pc:sldChg>
      <pc:sldChg chg="modNotes">
        <pc:chgData name="Bureau, Anne" userId="96916dc0-62a0-49eb-801b-6a505fb40bca" providerId="ADAL" clId="{70F458B9-8275-4E83-A978-33D64C4320D7}" dt="2026-05-22T17:59:01.086" v="5"/>
        <pc:sldMkLst>
          <pc:docMk/>
          <pc:sldMk cId="0" sldId="266"/>
        </pc:sldMkLst>
      </pc:sldChg>
      <pc:sldChg chg="modNotes">
        <pc:chgData name="Bureau, Anne" userId="96916dc0-62a0-49eb-801b-6a505fb40bca" providerId="ADAL" clId="{70F458B9-8275-4E83-A978-33D64C4320D7}" dt="2026-05-22T17:59:01.086" v="5"/>
        <pc:sldMkLst>
          <pc:docMk/>
          <pc:sldMk cId="0" sldId="267"/>
        </pc:sldMkLst>
      </pc:sldChg>
      <pc:sldChg chg="modNotes">
        <pc:chgData name="Bureau, Anne" userId="96916dc0-62a0-49eb-801b-6a505fb40bca" providerId="ADAL" clId="{70F458B9-8275-4E83-A978-33D64C4320D7}" dt="2026-05-22T17:59:01.086" v="5"/>
        <pc:sldMkLst>
          <pc:docMk/>
          <pc:sldMk cId="0" sldId="268"/>
        </pc:sldMkLst>
      </pc:sldChg>
      <pc:sldChg chg="modNotes">
        <pc:chgData name="Bureau, Anne" userId="96916dc0-62a0-49eb-801b-6a505fb40bca" providerId="ADAL" clId="{70F458B9-8275-4E83-A978-33D64C4320D7}" dt="2026-05-22T17:59:01.086" v="5"/>
        <pc:sldMkLst>
          <pc:docMk/>
          <pc:sldMk cId="0" sldId="269"/>
        </pc:sldMkLst>
      </pc:sldChg>
      <pc:sldChg chg="modNotes">
        <pc:chgData name="Bureau, Anne" userId="96916dc0-62a0-49eb-801b-6a505fb40bca" providerId="ADAL" clId="{70F458B9-8275-4E83-A978-33D64C4320D7}" dt="2026-05-22T17:59:01.086" v="5"/>
        <pc:sldMkLst>
          <pc:docMk/>
          <pc:sldMk cId="0" sldId="270"/>
        </pc:sldMkLst>
      </pc:sldChg>
      <pc:sldChg chg="modNotes">
        <pc:chgData name="Bureau, Anne" userId="96916dc0-62a0-49eb-801b-6a505fb40bca" providerId="ADAL" clId="{70F458B9-8275-4E83-A978-33D64C4320D7}" dt="2026-05-22T17:59:01.086" v="5"/>
        <pc:sldMkLst>
          <pc:docMk/>
          <pc:sldMk cId="0" sldId="271"/>
        </pc:sldMkLst>
      </pc:sldChg>
      <pc:sldChg chg="modNotes">
        <pc:chgData name="Bureau, Anne" userId="96916dc0-62a0-49eb-801b-6a505fb40bca" providerId="ADAL" clId="{70F458B9-8275-4E83-A978-33D64C4320D7}" dt="2026-05-22T17:59:01.086" v="5"/>
        <pc:sldMkLst>
          <pc:docMk/>
          <pc:sldMk cId="0" sldId="272"/>
        </pc:sldMkLst>
      </pc:sldChg>
      <pc:sldChg chg="modNotes">
        <pc:chgData name="Bureau, Anne" userId="96916dc0-62a0-49eb-801b-6a505fb40bca" providerId="ADAL" clId="{70F458B9-8275-4E83-A978-33D64C4320D7}" dt="2026-05-22T17:59:01.086" v="5"/>
        <pc:sldMkLst>
          <pc:docMk/>
          <pc:sldMk cId="0" sldId="273"/>
        </pc:sldMkLst>
      </pc:sldChg>
      <pc:sldChg chg="modNotes">
        <pc:chgData name="Bureau, Anne" userId="96916dc0-62a0-49eb-801b-6a505fb40bca" providerId="ADAL" clId="{70F458B9-8275-4E83-A978-33D64C4320D7}" dt="2026-05-22T17:59:01.086" v="5"/>
        <pc:sldMkLst>
          <pc:docMk/>
          <pc:sldMk cId="0" sldId="274"/>
        </pc:sldMkLst>
      </pc:sldChg>
      <pc:sldChg chg="modNotes">
        <pc:chgData name="Bureau, Anne" userId="96916dc0-62a0-49eb-801b-6a505fb40bca" providerId="ADAL" clId="{70F458B9-8275-4E83-A978-33D64C4320D7}" dt="2026-05-22T17:59:01.086" v="5"/>
        <pc:sldMkLst>
          <pc:docMk/>
          <pc:sldMk cId="0" sldId="275"/>
        </pc:sldMkLst>
      </pc:sldChg>
      <pc:sldChg chg="modNotes">
        <pc:chgData name="Bureau, Anne" userId="96916dc0-62a0-49eb-801b-6a505fb40bca" providerId="ADAL" clId="{70F458B9-8275-4E83-A978-33D64C4320D7}" dt="2026-05-22T17:59:01.086" v="5"/>
        <pc:sldMkLst>
          <pc:docMk/>
          <pc:sldMk cId="0" sldId="276"/>
        </pc:sldMkLst>
      </pc:sldChg>
      <pc:sldChg chg="modNotes">
        <pc:chgData name="Bureau, Anne" userId="96916dc0-62a0-49eb-801b-6a505fb40bca" providerId="ADAL" clId="{70F458B9-8275-4E83-A978-33D64C4320D7}" dt="2026-05-22T17:59:01.086" v="5"/>
        <pc:sldMkLst>
          <pc:docMk/>
          <pc:sldMk cId="0" sldId="277"/>
        </pc:sldMkLst>
      </pc:sldChg>
      <pc:sldChg chg="modNotes">
        <pc:chgData name="Bureau, Anne" userId="96916dc0-62a0-49eb-801b-6a505fb40bca" providerId="ADAL" clId="{70F458B9-8275-4E83-A978-33D64C4320D7}" dt="2026-05-22T17:59:01.086" v="5"/>
        <pc:sldMkLst>
          <pc:docMk/>
          <pc:sldMk cId="0" sldId="278"/>
        </pc:sldMkLst>
      </pc:sldChg>
      <pc:sldChg chg="modNotes">
        <pc:chgData name="Bureau, Anne" userId="96916dc0-62a0-49eb-801b-6a505fb40bca" providerId="ADAL" clId="{70F458B9-8275-4E83-A978-33D64C4320D7}" dt="2026-05-22T17:59:01.086" v="5"/>
        <pc:sldMkLst>
          <pc:docMk/>
          <pc:sldMk cId="0" sldId="279"/>
        </pc:sldMkLst>
      </pc:sldChg>
      <pc:sldChg chg="del modNotes">
        <pc:chgData name="Bureau, Anne" userId="96916dc0-62a0-49eb-801b-6a505fb40bca" providerId="ADAL" clId="{70F458B9-8275-4E83-A978-33D64C4320D7}" dt="2026-05-22T18:00:25.395" v="9" actId="2696"/>
        <pc:sldMkLst>
          <pc:docMk/>
          <pc:sldMk cId="0" sldId="280"/>
        </pc:sldMkLst>
      </pc:sldChg>
      <pc:sldChg chg="modNotes">
        <pc:chgData name="Bureau, Anne" userId="96916dc0-62a0-49eb-801b-6a505fb40bca" providerId="ADAL" clId="{70F458B9-8275-4E83-A978-33D64C4320D7}" dt="2026-05-22T17:59:01.086" v="5"/>
        <pc:sldMkLst>
          <pc:docMk/>
          <pc:sldMk cId="0" sldId="281"/>
        </pc:sldMkLst>
      </pc:sldChg>
      <pc:sldChg chg="modNotes">
        <pc:chgData name="Bureau, Anne" userId="96916dc0-62a0-49eb-801b-6a505fb40bca" providerId="ADAL" clId="{70F458B9-8275-4E83-A978-33D64C4320D7}" dt="2026-05-22T17:59:01.086" v="5"/>
        <pc:sldMkLst>
          <pc:docMk/>
          <pc:sldMk cId="0" sldId="282"/>
        </pc:sldMkLst>
      </pc:sldChg>
      <pc:sldChg chg="modNotes">
        <pc:chgData name="Bureau, Anne" userId="96916dc0-62a0-49eb-801b-6a505fb40bca" providerId="ADAL" clId="{70F458B9-8275-4E83-A978-33D64C4320D7}" dt="2026-05-22T17:59:01.086" v="5"/>
        <pc:sldMkLst>
          <pc:docMk/>
          <pc:sldMk cId="0" sldId="283"/>
        </pc:sldMkLst>
      </pc:sldChg>
      <pc:sldChg chg="modNotes">
        <pc:chgData name="Bureau, Anne" userId="96916dc0-62a0-49eb-801b-6a505fb40bca" providerId="ADAL" clId="{70F458B9-8275-4E83-A978-33D64C4320D7}" dt="2026-05-22T17:59:01.086" v="5"/>
        <pc:sldMkLst>
          <pc:docMk/>
          <pc:sldMk cId="0" sldId="284"/>
        </pc:sldMkLst>
      </pc:sldChg>
      <pc:sldChg chg="modNotes">
        <pc:chgData name="Bureau, Anne" userId="96916dc0-62a0-49eb-801b-6a505fb40bca" providerId="ADAL" clId="{70F458B9-8275-4E83-A978-33D64C4320D7}" dt="2026-05-22T17:59:01.086" v="5"/>
        <pc:sldMkLst>
          <pc:docMk/>
          <pc:sldMk cId="0" sldId="285"/>
        </pc:sldMkLst>
      </pc:sldChg>
      <pc:sldChg chg="modNotes">
        <pc:chgData name="Bureau, Anne" userId="96916dc0-62a0-49eb-801b-6a505fb40bca" providerId="ADAL" clId="{70F458B9-8275-4E83-A978-33D64C4320D7}" dt="2026-05-22T17:59:01.086" v="5"/>
        <pc:sldMkLst>
          <pc:docMk/>
          <pc:sldMk cId="0" sldId="286"/>
        </pc:sldMkLst>
      </pc:sldChg>
      <pc:sldChg chg="modNotes">
        <pc:chgData name="Bureau, Anne" userId="96916dc0-62a0-49eb-801b-6a505fb40bca" providerId="ADAL" clId="{70F458B9-8275-4E83-A978-33D64C4320D7}" dt="2026-05-22T17:59:01.086" v="5"/>
        <pc:sldMkLst>
          <pc:docMk/>
          <pc:sldMk cId="0" sldId="287"/>
        </pc:sldMkLst>
      </pc:sldChg>
      <pc:sldChg chg="modNotes">
        <pc:chgData name="Bureau, Anne" userId="96916dc0-62a0-49eb-801b-6a505fb40bca" providerId="ADAL" clId="{70F458B9-8275-4E83-A978-33D64C4320D7}" dt="2026-05-22T17:59:01.086" v="5"/>
        <pc:sldMkLst>
          <pc:docMk/>
          <pc:sldMk cId="0" sldId="288"/>
        </pc:sldMkLst>
      </pc:sldChg>
      <pc:sldChg chg="modNotes">
        <pc:chgData name="Bureau, Anne" userId="96916dc0-62a0-49eb-801b-6a505fb40bca" providerId="ADAL" clId="{70F458B9-8275-4E83-A978-33D64C4320D7}" dt="2026-05-22T17:59:01.086" v="5"/>
        <pc:sldMkLst>
          <pc:docMk/>
          <pc:sldMk cId="0" sldId="289"/>
        </pc:sldMkLst>
      </pc:sldChg>
      <pc:sldChg chg="del modNotes">
        <pc:chgData name="Bureau, Anne" userId="96916dc0-62a0-49eb-801b-6a505fb40bca" providerId="ADAL" clId="{70F458B9-8275-4E83-A978-33D64C4320D7}" dt="2026-05-22T17:59:05.201" v="6" actId="2696"/>
        <pc:sldMkLst>
          <pc:docMk/>
          <pc:sldMk cId="0" sldId="290"/>
        </pc:sldMkLst>
      </pc:sldChg>
      <pc:sldChg chg="del">
        <pc:chgData name="Bureau, Anne" userId="96916dc0-62a0-49eb-801b-6a505fb40bca" providerId="ADAL" clId="{70F458B9-8275-4E83-A978-33D64C4320D7}" dt="2026-05-22T17:58:53.642" v="0" actId="2696"/>
        <pc:sldMkLst>
          <pc:docMk/>
          <pc:sldMk cId="0" sldId="291"/>
        </pc:sldMkLst>
      </pc:sldChg>
      <pc:sldChg chg="del modNotes">
        <pc:chgData name="Bureau, Anne" userId="96916dc0-62a0-49eb-801b-6a505fb40bca" providerId="ADAL" clId="{70F458B9-8275-4E83-A978-33D64C4320D7}" dt="2026-05-22T17:58:56.208" v="2" actId="2696"/>
        <pc:sldMkLst>
          <pc:docMk/>
          <pc:sldMk cId="0" sldId="292"/>
        </pc:sldMkLst>
      </pc:sldChg>
      <pc:sldChg chg="del modNotes">
        <pc:chgData name="Bureau, Anne" userId="96916dc0-62a0-49eb-801b-6a505fb40bca" providerId="ADAL" clId="{70F458B9-8275-4E83-A978-33D64C4320D7}" dt="2026-05-22T17:58:58.743" v="3" actId="2696"/>
        <pc:sldMkLst>
          <pc:docMk/>
          <pc:sldMk cId="0" sldId="293"/>
        </pc:sldMkLst>
      </pc:sldChg>
      <pc:sldChg chg="del modNotes">
        <pc:chgData name="Bureau, Anne" userId="96916dc0-62a0-49eb-801b-6a505fb40bca" providerId="ADAL" clId="{70F458B9-8275-4E83-A978-33D64C4320D7}" dt="2026-05-22T17:59:01.086" v="4" actId="2696"/>
        <pc:sldMkLst>
          <pc:docMk/>
          <pc:sldMk cId="0" sldId="294"/>
        </pc:sldMkLst>
      </pc:sldChg>
      <pc:sldMasterChg chg="delSldLayout">
        <pc:chgData name="Bureau, Anne" userId="96916dc0-62a0-49eb-801b-6a505fb40bca" providerId="ADAL" clId="{70F458B9-8275-4E83-A978-33D64C4320D7}" dt="2026-05-22T17:59:01.086" v="4" actId="2696"/>
        <pc:sldMasterMkLst>
          <pc:docMk/>
          <pc:sldMasterMk cId="0" sldId="2147483659"/>
        </pc:sldMasterMkLst>
        <pc:sldLayoutChg chg="del">
          <pc:chgData name="Bureau, Anne" userId="96916dc0-62a0-49eb-801b-6a505fb40bca" providerId="ADAL" clId="{70F458B9-8275-4E83-A978-33D64C4320D7}" dt="2026-05-22T17:59:01.086" v="4" actId="2696"/>
          <pc:sldLayoutMkLst>
            <pc:docMk/>
            <pc:sldMasterMk cId="0" sldId="2147483659"/>
            <pc:sldLayoutMk cId="0" sldId="214748365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dc4e9a9403_26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dc4e9a9403_26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dbff65b95b_1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dbff65b95b_1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df18f9c3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df18f9c31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dbff65b95b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dbff65b95b_1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dbff65b95b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dbff65b95b_1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dbff65b95b_1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dbff65b95b_1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f18f9c315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f18f9c315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df18f9c315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df18f9c315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dbff65b95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3dbff65b95b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dbff65b95b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g3dbff65b95b_1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dbff65b95b_1_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dbff65b95b_1_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dc4e9a9403_26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dc4e9a9403_26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dc4e9a9403_26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dc4e9a9403_26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dc4e9a9403_26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dc4e9a9403_26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dc4e9a9403_26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dc4e9a9403_26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dc4e9a9403_26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dc4e9a9403_26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dc4e9a9403_26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dc4e9a9403_26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dc4e9a9403_26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dc4e9a9403_26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dc4e9a9403_26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3dc4e9a9403_26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dc4e9a9403_26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dc4e9a9403_26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dc4e9a9403_26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dc4e9a9403_26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dc4e9a9403_26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dc4e9a9403_26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dc4e9a9403_26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3dc4e9a9403_26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dc4e9a9403_26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dc4e9a9403_26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dc4e9a9403_26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dc4e9a9403_26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ddce51a19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3ddce51a19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dbff65b95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dbff65b95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dbff65b95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dbff65b95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There are 7 other zip codes with reported fewer enrollment numbers than 01608 (i.e., 01601, 01611, 01613, 01614, 01615, 01653, 01655)</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dc4e9a9403_26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dc4e9a9403_26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dc4e9a9403_26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dc4e9a9403_26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dc4e9a9403_26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dc4e9a9403_26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dc4e9a9403_26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dc4e9a9403_26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shvs.org/how-h-r-1-impacts-coverage-for-non-citizen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gbfb.org/news/press-releases/hunger-on-the-rise/"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hyperlink" Target="https://www.fns.usda.gov/pd/supplemental-nutrition-assistance-program-snap" TargetMode="External"/><Relationship Id="rId5" Type="http://schemas.openxmlformats.org/officeDocument/2006/relationships/hyperlink" Target="https://www.mass.gov/lists/dta-performance-scorecards" TargetMode="Externa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budget.digital.mass.gov/govbudget/fy27/appropriations/health-and-human-services/transitional-assistance/44001100/?focus=table"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hyperlink" Target="https://docs.google.com/document/d/1OWAB3DAw9nYDr90e9t4gWrGWqITvKWsHys-qRvcz6Ng/edit?tab=t.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hyperlink" Target="https://www.mass.gov/lists/dta-performance-scorecards" TargetMode="Externa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hyperlink" Target="http://mass.gov"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mass.gov/doc/impact-of-ob3-on-masshealth-for-stakeholders-partners-slide-deck/download"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homebaseccc.or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mass.gov/info-details/complete-the-landlord-application-for-homebase"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www.mass.gov/doc/homebase-admin-plan-march-2026/downloa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mass.gov/info-details/bridge-shelter-track-emergency-assistance-ea-family-shelter-length-of-stay-policy"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www.mass.gov/doc/ea-family-shelter-policy-changes-42025/download#:~:text=In%20March%202025%2C%20we%20implemented,serious%20crimes%20leading%20to%20ineligibility"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homebaseccc.org"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mass.gov" TargetMode="External"/><Relationship Id="rId4" Type="http://schemas.openxmlformats.org/officeDocument/2006/relationships/hyperlink" Target="https://www.mass.gov/doc/impact-of-ob3-on-masshealth-for-stakeholders-partners-slide-deck/download"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mass.gov" TargetMode="External"/><Relationship Id="rId4" Type="http://schemas.openxmlformats.org/officeDocument/2006/relationships/hyperlink" Target="https://www.mass.gov/doc/impact-of-ob3-on-masshealth-for-stakeholders-partners-slide-deck/downloa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www.mass.gov/doc/impact-of-ob3-on-masshealth-for-stakeholders-partners-slide-deck/download" TargetMode="External"/><Relationship Id="rId4" Type="http://schemas.openxmlformats.org/officeDocument/2006/relationships/hyperlink" Target="http://mass.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www.mass.gov/doc/impact-of-ob3-on-masshealth-for-stakeholders-partners-slide-deck/download" TargetMode="External"/><Relationship Id="rId4" Type="http://schemas.openxmlformats.org/officeDocument/2006/relationships/hyperlink" Target="http://mass.go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www.mass.gov/doc/impact-of-ob3-on-masshealth-for-stakeholders-partners-slide-deck/download" TargetMode="External"/><Relationship Id="rId4" Type="http://schemas.openxmlformats.org/officeDocument/2006/relationships/hyperlink" Target="http://mass.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a:latin typeface="Oswald"/>
                <a:ea typeface="Oswald"/>
                <a:cs typeface="Oswald"/>
                <a:sym typeface="Oswald"/>
              </a:rPr>
              <a:t>Worcester Together </a:t>
            </a:r>
            <a:endParaRPr b="1">
              <a:latin typeface="Oswald"/>
              <a:ea typeface="Oswald"/>
              <a:cs typeface="Oswald"/>
              <a:sym typeface="Oswald"/>
            </a:endParaRPr>
          </a:p>
          <a:p>
            <a:pPr marL="0" lvl="0" indent="0" algn="ctr" rtl="0">
              <a:spcBef>
                <a:spcPts val="0"/>
              </a:spcBef>
              <a:spcAft>
                <a:spcPts val="0"/>
              </a:spcAft>
              <a:buNone/>
            </a:pPr>
            <a:r>
              <a:rPr lang="en" b="1">
                <a:latin typeface="Oswald"/>
                <a:ea typeface="Oswald"/>
                <a:cs typeface="Oswald"/>
                <a:sym typeface="Oswald"/>
              </a:rPr>
              <a:t>2026 Q1 Report</a:t>
            </a:r>
            <a:endParaRPr b="1">
              <a:latin typeface="Oswald"/>
              <a:ea typeface="Oswald"/>
              <a:cs typeface="Oswald"/>
              <a:sym typeface="Oswald"/>
            </a:endParaRPr>
          </a:p>
        </p:txBody>
      </p:sp>
      <p:sp>
        <p:nvSpPr>
          <p:cNvPr id="55" name="Google Shape;55;p13"/>
          <p:cNvSpPr txBox="1">
            <a:spLocks noGrp="1"/>
          </p:cNvSpPr>
          <p:nvPr>
            <p:ph type="subTitle" idx="1"/>
          </p:nvPr>
        </p:nvSpPr>
        <p:spPr>
          <a:xfrm>
            <a:off x="311700" y="2834125"/>
            <a:ext cx="8520600" cy="13287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SzPts val="358"/>
              <a:buNone/>
            </a:pPr>
            <a:r>
              <a:rPr lang="en" sz="1183">
                <a:latin typeface="Calibri"/>
                <a:ea typeface="Calibri"/>
                <a:cs typeface="Calibri"/>
                <a:sym typeface="Calibri"/>
              </a:rPr>
              <a:t>Compiled by CHGW Research &amp; Evaluation Subcommittee</a:t>
            </a:r>
            <a:br>
              <a:rPr lang="en" sz="1183">
                <a:latin typeface="Calibri"/>
                <a:ea typeface="Calibri"/>
                <a:cs typeface="Calibri"/>
                <a:sym typeface="Calibri"/>
              </a:rPr>
            </a:br>
            <a:r>
              <a:rPr lang="en" sz="1183">
                <a:latin typeface="Calibri"/>
                <a:ea typeface="Calibri"/>
                <a:cs typeface="Calibri"/>
                <a:sym typeface="Calibri"/>
              </a:rPr>
              <a:t>WT Health and Wellness Response Group</a:t>
            </a:r>
            <a:br>
              <a:rPr lang="en" sz="1183">
                <a:latin typeface="Calibri"/>
                <a:ea typeface="Calibri"/>
                <a:cs typeface="Calibri"/>
                <a:sym typeface="Calibri"/>
              </a:rPr>
            </a:br>
            <a:r>
              <a:rPr lang="en" sz="1183">
                <a:latin typeface="Calibri"/>
                <a:ea typeface="Calibri"/>
                <a:cs typeface="Calibri"/>
                <a:sym typeface="Calibri"/>
              </a:rPr>
              <a:t>Center for Food Equity</a:t>
            </a:r>
            <a:br>
              <a:rPr lang="en" sz="1183">
                <a:latin typeface="Calibri"/>
                <a:ea typeface="Calibri"/>
                <a:cs typeface="Calibri"/>
                <a:sym typeface="Calibri"/>
              </a:rPr>
            </a:br>
            <a:r>
              <a:rPr lang="en" sz="1183">
                <a:latin typeface="Calibri"/>
                <a:ea typeface="Calibri"/>
                <a:cs typeface="Calibri"/>
                <a:sym typeface="Calibri"/>
              </a:rPr>
              <a:t>WT Housing Response Group</a:t>
            </a:r>
            <a:endParaRPr sz="1183">
              <a:latin typeface="Calibri"/>
              <a:ea typeface="Calibri"/>
              <a:cs typeface="Calibri"/>
              <a:sym typeface="Calibri"/>
            </a:endParaRPr>
          </a:p>
          <a:p>
            <a:pPr marL="0" lvl="0" indent="0" algn="ctr" rtl="0">
              <a:lnSpc>
                <a:spcPct val="90000"/>
              </a:lnSpc>
              <a:spcBef>
                <a:spcPts val="0"/>
              </a:spcBef>
              <a:spcAft>
                <a:spcPts val="0"/>
              </a:spcAft>
              <a:buSzPts val="358"/>
              <a:buNone/>
            </a:pPr>
            <a:r>
              <a:rPr lang="en" sz="1183">
                <a:latin typeface="Calibri"/>
                <a:ea typeface="Calibri"/>
                <a:cs typeface="Calibri"/>
                <a:sym typeface="Calibri"/>
              </a:rPr>
              <a:t>WT Immigrant and Refugee Response Group</a:t>
            </a:r>
            <a:endParaRPr sz="1183">
              <a:latin typeface="Calibri"/>
              <a:ea typeface="Calibri"/>
              <a:cs typeface="Calibri"/>
              <a:sym typeface="Calibri"/>
            </a:endParaRPr>
          </a:p>
          <a:p>
            <a:pPr marL="0" lvl="0" indent="0" algn="ctr" rtl="0">
              <a:lnSpc>
                <a:spcPct val="90000"/>
              </a:lnSpc>
              <a:spcBef>
                <a:spcPts val="0"/>
              </a:spcBef>
              <a:spcAft>
                <a:spcPts val="0"/>
              </a:spcAft>
              <a:buSzPts val="358"/>
              <a:buNone/>
            </a:pPr>
            <a:endParaRPr sz="1183">
              <a:latin typeface="Calibri"/>
              <a:ea typeface="Calibri"/>
              <a:cs typeface="Calibri"/>
              <a:sym typeface="Calibri"/>
            </a:endParaRPr>
          </a:p>
          <a:p>
            <a:pPr marL="0" lvl="0" indent="0" algn="ctr" rtl="0">
              <a:lnSpc>
                <a:spcPct val="90000"/>
              </a:lnSpc>
              <a:spcBef>
                <a:spcPts val="0"/>
              </a:spcBef>
              <a:spcAft>
                <a:spcPts val="0"/>
              </a:spcAft>
              <a:buSzPts val="358"/>
              <a:buNone/>
            </a:pPr>
            <a:r>
              <a:rPr lang="en" sz="1183">
                <a:latin typeface="Calibri"/>
                <a:ea typeface="Calibri"/>
                <a:cs typeface="Calibri"/>
                <a:sym typeface="Calibri"/>
              </a:rPr>
              <a:t>Presented May 07, 2026</a:t>
            </a:r>
            <a:endParaRPr sz="1183">
              <a:latin typeface="Calibri"/>
              <a:ea typeface="Calibri"/>
              <a:cs typeface="Calibri"/>
              <a:sym typeface="Calibri"/>
            </a:endParaRPr>
          </a:p>
          <a:p>
            <a:pPr marL="0" lvl="0" indent="0" algn="ctr" rtl="0">
              <a:lnSpc>
                <a:spcPct val="90000"/>
              </a:lnSpc>
              <a:spcBef>
                <a:spcPts val="0"/>
              </a:spcBef>
              <a:spcAft>
                <a:spcPts val="0"/>
              </a:spcAft>
              <a:buSzPts val="358"/>
              <a:buNone/>
            </a:pPr>
            <a:r>
              <a:rPr lang="en" sz="1183">
                <a:latin typeface="Calibri"/>
                <a:ea typeface="Calibri"/>
                <a:cs typeface="Calibri"/>
                <a:sym typeface="Calibri"/>
              </a:rPr>
              <a:t>18 Chestnut Street, Worcester, MA 01608</a:t>
            </a:r>
            <a:endParaRPr sz="1183">
              <a:latin typeface="Calibri"/>
              <a:ea typeface="Calibri"/>
              <a:cs typeface="Calibri"/>
              <a:sym typeface="Calibri"/>
            </a:endParaRPr>
          </a:p>
        </p:txBody>
      </p:sp>
      <p:sp>
        <p:nvSpPr>
          <p:cNvPr id="56" name="Google Shape;56;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pic>
        <p:nvPicPr>
          <p:cNvPr id="131" name="Google Shape;131;p22"/>
          <p:cNvPicPr preferRelativeResize="0"/>
          <p:nvPr/>
        </p:nvPicPr>
        <p:blipFill>
          <a:blip r:embed="rId3">
            <a:alphaModFix/>
          </a:blip>
          <a:stretch>
            <a:fillRect/>
          </a:stretch>
        </p:blipFill>
        <p:spPr>
          <a:xfrm>
            <a:off x="52680" y="61686"/>
            <a:ext cx="6198911" cy="4838699"/>
          </a:xfrm>
          <a:prstGeom prst="rect">
            <a:avLst/>
          </a:prstGeom>
          <a:noFill/>
          <a:ln>
            <a:noFill/>
          </a:ln>
        </p:spPr>
      </p:pic>
      <p:sp>
        <p:nvSpPr>
          <p:cNvPr id="132" name="Google Shape;132;p22"/>
          <p:cNvSpPr txBox="1"/>
          <p:nvPr/>
        </p:nvSpPr>
        <p:spPr>
          <a:xfrm>
            <a:off x="6268770" y="138753"/>
            <a:ext cx="2694000" cy="483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1100"/>
              <a:t>People with green cards (called Lawful Permanent Residents, or LPRs) can still get help paying for Marketplace insurance if they earn more than 100% of the Federal Poverty Level (FPL). They can also get Medicaid or CHIP after they have lived in the U.S. for five years. </a:t>
            </a:r>
            <a:r>
              <a:rPr lang="en" sz="1100" b="1"/>
              <a:t>But starting January 1, 2026, </a:t>
            </a:r>
            <a:r>
              <a:rPr lang="en" sz="1100"/>
              <a:t>people earning less than 100% of the FPL would no longer be able to get this help. This means low-income LPRs may have no affordable health coverage while they wait to qualify for Medicaid or CHIP. Refugees and people seeking asylum (and other immigrants who are legally in the U.S.) would lose Medicaid or CHIP starting </a:t>
            </a:r>
            <a:r>
              <a:rPr lang="en" sz="1100" b="1"/>
              <a:t>October 1, 2026.</a:t>
            </a:r>
            <a:r>
              <a:rPr lang="en" sz="1100"/>
              <a:t> They could still get some help paying for Marketplace insurance for a short time through the end of that year. </a:t>
            </a:r>
            <a:r>
              <a:rPr lang="en" sz="1100" b="1"/>
              <a:t>But starting January 1, 2027</a:t>
            </a:r>
            <a:r>
              <a:rPr lang="en" sz="1100"/>
              <a:t>, they would also lose that help. This would likely leave many of them without affordable health insurance.</a:t>
            </a:r>
            <a:endParaRPr sz="1100"/>
          </a:p>
        </p:txBody>
      </p:sp>
      <p:sp>
        <p:nvSpPr>
          <p:cNvPr id="133" name="Google Shape;133;p22"/>
          <p:cNvSpPr txBox="1"/>
          <p:nvPr/>
        </p:nvSpPr>
        <p:spPr>
          <a:xfrm>
            <a:off x="45377" y="4833986"/>
            <a:ext cx="6928500" cy="1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2"/>
                </a:solidFill>
              </a:rPr>
              <a:t>Source:   State Health and Value Strategies. RWJF. Sept 2025. </a:t>
            </a:r>
            <a:r>
              <a:rPr lang="en" sz="1000" u="sng">
                <a:solidFill>
                  <a:schemeClr val="hlink"/>
                </a:solidFill>
                <a:hlinkClick r:id="rId4"/>
              </a:rPr>
              <a:t>How H.R.1 Impacts Coverage for Non-Citizens</a:t>
            </a:r>
            <a:r>
              <a:rPr lang="en" sz="1000">
                <a:solidFill>
                  <a:schemeClr val="dk1"/>
                </a:solidFill>
              </a:rPr>
              <a:t> </a:t>
            </a:r>
            <a:endParaRPr sz="10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a:latin typeface="Oswald"/>
                <a:ea typeface="Oswald"/>
                <a:cs typeface="Oswald"/>
                <a:sym typeface="Oswald"/>
              </a:rPr>
              <a:t>SNAP Overview</a:t>
            </a:r>
            <a:endParaRPr b="1">
              <a:latin typeface="Oswald"/>
              <a:ea typeface="Oswald"/>
              <a:cs typeface="Oswald"/>
              <a:sym typeface="Oswald"/>
            </a:endParaRPr>
          </a:p>
        </p:txBody>
      </p:sp>
      <p:sp>
        <p:nvSpPr>
          <p:cNvPr id="139" name="Google Shape;139;p2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77500" lnSpcReduction="20000"/>
          </a:bodyPr>
          <a:lstStyle/>
          <a:p>
            <a:pPr marL="0" lvl="0" indent="0" algn="ctr" rtl="0">
              <a:spcBef>
                <a:spcPts val="0"/>
              </a:spcBef>
              <a:spcAft>
                <a:spcPts val="0"/>
              </a:spcAft>
              <a:buNone/>
            </a:pPr>
            <a:r>
              <a:rPr lang="en" sz="2100">
                <a:latin typeface="Calibri"/>
                <a:ea typeface="Calibri"/>
                <a:cs typeface="Calibri"/>
                <a:sym typeface="Calibri"/>
              </a:rPr>
              <a:t>Sources: Center on Food &amp; Equity</a:t>
            </a:r>
            <a:endParaRPr sz="2100">
              <a:latin typeface="Calibri"/>
              <a:ea typeface="Calibri"/>
              <a:cs typeface="Calibri"/>
              <a:sym typeface="Calibri"/>
            </a:endParaRPr>
          </a:p>
          <a:p>
            <a:pPr marL="0" lvl="0" indent="0" algn="ctr" rtl="0">
              <a:spcBef>
                <a:spcPts val="0"/>
              </a:spcBef>
              <a:spcAft>
                <a:spcPts val="0"/>
              </a:spcAft>
              <a:buNone/>
            </a:pPr>
            <a:r>
              <a:rPr lang="en" sz="2100">
                <a:latin typeface="Calibri"/>
                <a:ea typeface="Calibri"/>
                <a:cs typeface="Calibri"/>
                <a:sym typeface="Calibri"/>
              </a:rPr>
              <a:t>Mass Law Reform Institute</a:t>
            </a:r>
            <a:endParaRPr sz="2100">
              <a:latin typeface="Calibri"/>
              <a:ea typeface="Calibri"/>
              <a:cs typeface="Calibri"/>
              <a:sym typeface="Calibri"/>
            </a:endParaRPr>
          </a:p>
          <a:p>
            <a:pPr marL="0" lvl="0" indent="0" algn="ctr" rtl="0">
              <a:spcBef>
                <a:spcPts val="0"/>
              </a:spcBef>
              <a:spcAft>
                <a:spcPts val="0"/>
              </a:spcAft>
              <a:buNone/>
            </a:pPr>
            <a:r>
              <a:rPr lang="en" sz="2100">
                <a:latin typeface="Calibri"/>
                <a:ea typeface="Calibri"/>
                <a:cs typeface="Calibri"/>
                <a:sym typeface="Calibri"/>
              </a:rPr>
              <a:t>MA Department of Transitional Assistance</a:t>
            </a:r>
            <a:endParaRPr sz="2100">
              <a:latin typeface="Calibri"/>
              <a:ea typeface="Calibri"/>
              <a:cs typeface="Calibri"/>
              <a:sym typeface="Calibri"/>
            </a:endParaRPr>
          </a:p>
        </p:txBody>
      </p:sp>
      <p:sp>
        <p:nvSpPr>
          <p:cNvPr id="140" name="Google Shape;14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146" name="Google Shape;146;p2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
        <p:nvSpPr>
          <p:cNvPr id="147" name="Google Shape;147;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pic>
        <p:nvPicPr>
          <p:cNvPr id="148" name="Google Shape;148;p2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5" title="Chart"/>
          <p:cNvPicPr preferRelativeResize="0"/>
          <p:nvPr/>
        </p:nvPicPr>
        <p:blipFill rotWithShape="1">
          <a:blip r:embed="rId3">
            <a:alphaModFix/>
          </a:blip>
          <a:srcRect/>
          <a:stretch/>
        </p:blipFill>
        <p:spPr>
          <a:xfrm>
            <a:off x="544325" y="80800"/>
            <a:ext cx="8055327" cy="4981912"/>
          </a:xfrm>
          <a:prstGeom prst="rect">
            <a:avLst/>
          </a:prstGeom>
          <a:noFill/>
          <a:ln>
            <a:noFill/>
          </a:ln>
        </p:spPr>
      </p:pic>
      <p:pic>
        <p:nvPicPr>
          <p:cNvPr id="154" name="Google Shape;154;p25"/>
          <p:cNvPicPr preferRelativeResize="0"/>
          <p:nvPr/>
        </p:nvPicPr>
        <p:blipFill rotWithShape="1">
          <a:blip r:embed="rId4">
            <a:alphaModFix/>
          </a:blip>
          <a:srcRect/>
          <a:stretch/>
        </p:blipFill>
        <p:spPr>
          <a:xfrm>
            <a:off x="764200" y="4600050"/>
            <a:ext cx="1850675" cy="462650"/>
          </a:xfrm>
          <a:prstGeom prst="rect">
            <a:avLst/>
          </a:prstGeom>
          <a:noFill/>
          <a:ln>
            <a:noFill/>
          </a:ln>
        </p:spPr>
      </p:pic>
      <p:sp>
        <p:nvSpPr>
          <p:cNvPr id="155" name="Google Shape;155;p25"/>
          <p:cNvSpPr txBox="1"/>
          <p:nvPr/>
        </p:nvSpPr>
        <p:spPr>
          <a:xfrm>
            <a:off x="5778925" y="4565900"/>
            <a:ext cx="24288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242852"/>
                </a:solidFill>
                <a:latin typeface="Calibri"/>
                <a:ea typeface="Calibri"/>
                <a:cs typeface="Calibri"/>
                <a:sym typeface="Calibri"/>
              </a:rPr>
              <a:t>Data from </a:t>
            </a:r>
            <a:r>
              <a:rPr lang="en" sz="800" b="0" i="0" u="sng" strike="noStrike" cap="none">
                <a:solidFill>
                  <a:schemeClr val="hlink"/>
                </a:solidFill>
                <a:latin typeface="Calibri"/>
                <a:ea typeface="Calibri"/>
                <a:cs typeface="Calibri"/>
                <a:sym typeface="Calibri"/>
                <a:hlinkClick r:id="rId5"/>
              </a:rPr>
              <a:t>DTA Scorecards</a:t>
            </a:r>
            <a:r>
              <a:rPr lang="en" sz="800" b="0" i="0" u="none" strike="noStrike" cap="none">
                <a:solidFill>
                  <a:srgbClr val="242852"/>
                </a:solidFill>
                <a:latin typeface="Calibri"/>
                <a:ea typeface="Calibri"/>
                <a:cs typeface="Calibri"/>
                <a:sym typeface="Calibri"/>
              </a:rPr>
              <a:t> and </a:t>
            </a:r>
            <a:r>
              <a:rPr lang="en" sz="800" b="0" i="0" u="sng" strike="noStrike" cap="none">
                <a:solidFill>
                  <a:schemeClr val="hlink"/>
                </a:solidFill>
                <a:latin typeface="Calibri"/>
                <a:ea typeface="Calibri"/>
                <a:cs typeface="Calibri"/>
                <a:sym typeface="Calibri"/>
                <a:hlinkClick r:id="rId6"/>
              </a:rPr>
              <a:t>USDA FNS</a:t>
            </a:r>
            <a:r>
              <a:rPr lang="en" sz="800" b="0" i="0" u="none" strike="noStrike" cap="none">
                <a:solidFill>
                  <a:srgbClr val="242852"/>
                </a:solidFill>
                <a:latin typeface="Calibri"/>
                <a:ea typeface="Calibri"/>
                <a:cs typeface="Calibri"/>
                <a:sym typeface="Calibri"/>
              </a:rPr>
              <a:t>. </a:t>
            </a:r>
            <a:endParaRPr sz="800" b="0" i="0" u="none" strike="noStrike" cap="none">
              <a:solidFill>
                <a:srgbClr val="24285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242852"/>
                </a:solidFill>
                <a:latin typeface="Calibri"/>
                <a:ea typeface="Calibri"/>
                <a:cs typeface="Calibri"/>
                <a:sym typeface="Calibri"/>
              </a:rPr>
              <a:t>*National data available through Jan. 2026. </a:t>
            </a:r>
            <a:endParaRPr sz="800" b="0" i="0" u="none" strike="noStrike" cap="none">
              <a:solidFill>
                <a:srgbClr val="242852"/>
              </a:solidFill>
              <a:latin typeface="Calibri"/>
              <a:ea typeface="Calibri"/>
              <a:cs typeface="Calibri"/>
              <a:sym typeface="Calibri"/>
            </a:endParaRPr>
          </a:p>
        </p:txBody>
      </p:sp>
      <p:sp>
        <p:nvSpPr>
          <p:cNvPr id="156" name="Google Shape;156;p25"/>
          <p:cNvSpPr txBox="1"/>
          <p:nvPr/>
        </p:nvSpPr>
        <p:spPr>
          <a:xfrm>
            <a:off x="5861675" y="1675750"/>
            <a:ext cx="2066700" cy="1641600"/>
          </a:xfrm>
          <a:prstGeom prst="rect">
            <a:avLst/>
          </a:prstGeom>
          <a:solidFill>
            <a:srgbClr val="F4CCCC"/>
          </a:solidFill>
          <a:ln w="9525"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0B5394"/>
                </a:solidFill>
                <a:latin typeface="Calibri"/>
                <a:ea typeface="Calibri"/>
                <a:cs typeface="Calibri"/>
                <a:sym typeface="Calibri"/>
              </a:rPr>
              <a:t>-100,000 </a:t>
            </a:r>
            <a:r>
              <a:rPr lang="en" sz="1200" b="1" i="0" u="none" strike="noStrike" cap="none">
                <a:solidFill>
                  <a:srgbClr val="3F3F3F"/>
                </a:solidFill>
                <a:latin typeface="Calibri"/>
                <a:ea typeface="Calibri"/>
                <a:cs typeface="Calibri"/>
                <a:sym typeface="Calibri"/>
              </a:rPr>
              <a:t>households - </a:t>
            </a:r>
            <a:r>
              <a:rPr lang="en" sz="1800" b="1" i="0" u="none" strike="noStrike" cap="none">
                <a:solidFill>
                  <a:srgbClr val="0B5394"/>
                </a:solidFill>
                <a:latin typeface="Calibri"/>
                <a:ea typeface="Calibri"/>
                <a:cs typeface="Calibri"/>
                <a:sym typeface="Calibri"/>
              </a:rPr>
              <a:t>15%</a:t>
            </a:r>
            <a:r>
              <a:rPr lang="en" sz="1200" b="1" i="0" u="none" strike="noStrike" cap="none">
                <a:solidFill>
                  <a:schemeClr val="dk2"/>
                </a:solidFill>
                <a:latin typeface="Calibri"/>
                <a:ea typeface="Calibri"/>
                <a:cs typeface="Calibri"/>
                <a:sym typeface="Calibri"/>
              </a:rPr>
              <a:t> decline is </a:t>
            </a:r>
            <a:r>
              <a:rPr lang="en" sz="1800" b="1" i="0" u="none" strike="noStrike" cap="none">
                <a:solidFill>
                  <a:srgbClr val="0B5394"/>
                </a:solidFill>
                <a:latin typeface="Calibri"/>
                <a:ea typeface="Calibri"/>
                <a:cs typeface="Calibri"/>
                <a:sym typeface="Calibri"/>
              </a:rPr>
              <a:t>2X</a:t>
            </a:r>
            <a:r>
              <a:rPr lang="en" sz="1200" b="1" i="0" u="none" strike="noStrike" cap="none">
                <a:solidFill>
                  <a:schemeClr val="dk2"/>
                </a:solidFill>
                <a:latin typeface="Calibri"/>
                <a:ea typeface="Calibri"/>
                <a:cs typeface="Calibri"/>
                <a:sym typeface="Calibri"/>
              </a:rPr>
              <a:t> national average.</a:t>
            </a:r>
            <a:r>
              <a:rPr lang="en" sz="1200" b="0" i="0" u="none" strike="noStrike" cap="none">
                <a:solidFill>
                  <a:schemeClr val="dk2"/>
                </a:solidFill>
                <a:latin typeface="Calibri"/>
                <a:ea typeface="Calibri"/>
                <a:cs typeface="Calibri"/>
                <a:sym typeface="Calibri"/>
              </a:rPr>
              <a:t>*</a:t>
            </a:r>
            <a:r>
              <a:rPr lang="en" sz="1200" b="1" i="0" u="none" strike="noStrike" cap="none">
                <a:solidFill>
                  <a:schemeClr val="dk2"/>
                </a:solidFill>
                <a:latin typeface="Calibri"/>
                <a:ea typeface="Calibri"/>
                <a:cs typeface="Calibri"/>
                <a:sym typeface="Calibri"/>
              </a:rPr>
              <a:t> </a:t>
            </a:r>
            <a:r>
              <a:rPr lang="en" sz="1200" b="0" i="0" u="none" strike="noStrike" cap="none">
                <a:solidFill>
                  <a:schemeClr val="dk2"/>
                </a:solidFill>
                <a:latin typeface="Calibri"/>
                <a:ea typeface="Calibri"/>
                <a:cs typeface="Calibri"/>
                <a:sym typeface="Calibri"/>
              </a:rPr>
              <a:t>Severe decline even though food insecurity, emergency food demand, &amp; cost of living all </a:t>
            </a:r>
            <a:r>
              <a:rPr lang="en" sz="1200" b="0" i="0" u="sng" strike="noStrike" cap="none">
                <a:solidFill>
                  <a:schemeClr val="hlink"/>
                </a:solidFill>
                <a:latin typeface="Calibri"/>
                <a:ea typeface="Calibri"/>
                <a:cs typeface="Calibri"/>
                <a:sym typeface="Calibri"/>
                <a:hlinkClick r:id="rId7"/>
              </a:rPr>
              <a:t>high/increasing</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2"/>
              </a:solidFill>
              <a:latin typeface="Calibri"/>
              <a:ea typeface="Calibri"/>
              <a:cs typeface="Calibri"/>
              <a:sym typeface="Calibri"/>
            </a:endParaRPr>
          </a:p>
        </p:txBody>
      </p:sp>
      <p:sp>
        <p:nvSpPr>
          <p:cNvPr id="157" name="Google Shape;157;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6" title="Chart"/>
          <p:cNvPicPr preferRelativeResize="0"/>
          <p:nvPr/>
        </p:nvPicPr>
        <p:blipFill rotWithShape="1">
          <a:blip r:embed="rId3">
            <a:alphaModFix/>
          </a:blip>
          <a:srcRect/>
          <a:stretch/>
        </p:blipFill>
        <p:spPr>
          <a:xfrm>
            <a:off x="391800" y="76200"/>
            <a:ext cx="8049797" cy="4991099"/>
          </a:xfrm>
          <a:prstGeom prst="rect">
            <a:avLst/>
          </a:prstGeom>
          <a:noFill/>
          <a:ln>
            <a:noFill/>
          </a:ln>
        </p:spPr>
      </p:pic>
      <p:pic>
        <p:nvPicPr>
          <p:cNvPr id="163" name="Google Shape;163;p26"/>
          <p:cNvPicPr preferRelativeResize="0"/>
          <p:nvPr/>
        </p:nvPicPr>
        <p:blipFill rotWithShape="1">
          <a:blip r:embed="rId4">
            <a:alphaModFix/>
          </a:blip>
          <a:srcRect/>
          <a:stretch/>
        </p:blipFill>
        <p:spPr>
          <a:xfrm>
            <a:off x="613550" y="4528450"/>
            <a:ext cx="1850675" cy="462650"/>
          </a:xfrm>
          <a:prstGeom prst="rect">
            <a:avLst/>
          </a:prstGeom>
          <a:noFill/>
          <a:ln>
            <a:noFill/>
          </a:ln>
        </p:spPr>
      </p:pic>
      <p:sp>
        <p:nvSpPr>
          <p:cNvPr id="164" name="Google Shape;164;p26"/>
          <p:cNvSpPr txBox="1"/>
          <p:nvPr/>
        </p:nvSpPr>
        <p:spPr>
          <a:xfrm>
            <a:off x="6510400" y="4560000"/>
            <a:ext cx="17673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242852"/>
                </a:solidFill>
                <a:latin typeface="Calibri"/>
                <a:ea typeface="Calibri"/>
                <a:cs typeface="Calibri"/>
                <a:sym typeface="Calibri"/>
              </a:rPr>
              <a:t>Data from DTA Scorecards </a:t>
            </a:r>
            <a:endParaRPr sz="800" b="0" i="0" u="none" strike="noStrike" cap="none">
              <a:solidFill>
                <a:srgbClr val="24285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242852"/>
              </a:solidFill>
              <a:latin typeface="Calibri"/>
              <a:ea typeface="Calibri"/>
              <a:cs typeface="Calibri"/>
              <a:sym typeface="Calibri"/>
            </a:endParaRPr>
          </a:p>
        </p:txBody>
      </p:sp>
      <p:sp>
        <p:nvSpPr>
          <p:cNvPr id="165" name="Google Shape;165;p26"/>
          <p:cNvSpPr txBox="1"/>
          <p:nvPr/>
        </p:nvSpPr>
        <p:spPr>
          <a:xfrm>
            <a:off x="6196800" y="1996475"/>
            <a:ext cx="1484400" cy="869400"/>
          </a:xfrm>
          <a:prstGeom prst="rect">
            <a:avLst/>
          </a:prstGeom>
          <a:solidFill>
            <a:srgbClr val="F4CCCC"/>
          </a:solidFill>
          <a:ln w="9525"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B5394"/>
                </a:solidFill>
                <a:latin typeface="Calibri"/>
                <a:ea typeface="Calibri"/>
                <a:cs typeface="Calibri"/>
                <a:sym typeface="Calibri"/>
              </a:rPr>
              <a:t>66,000</a:t>
            </a:r>
            <a:r>
              <a:rPr lang="en" sz="1400" b="1" i="0" u="none" strike="noStrike" cap="none">
                <a:solidFill>
                  <a:srgbClr val="0B5394"/>
                </a:solidFill>
                <a:latin typeface="Calibri"/>
                <a:ea typeface="Calibri"/>
                <a:cs typeface="Calibri"/>
                <a:sym typeface="Calibri"/>
              </a:rPr>
              <a:t> </a:t>
            </a:r>
            <a:r>
              <a:rPr lang="en" sz="1400" b="1" i="0" u="none" strike="noStrike" cap="none">
                <a:solidFill>
                  <a:schemeClr val="dk2"/>
                </a:solidFill>
                <a:latin typeface="Calibri"/>
                <a:ea typeface="Calibri"/>
                <a:cs typeface="Calibri"/>
                <a:sym typeface="Calibri"/>
              </a:rPr>
              <a:t>fewer kids on SNAP - a </a:t>
            </a:r>
            <a:r>
              <a:rPr lang="en" sz="1600" b="1" i="0" u="none" strike="noStrike" cap="none">
                <a:solidFill>
                  <a:srgbClr val="0B5394"/>
                </a:solidFill>
                <a:latin typeface="Calibri"/>
                <a:ea typeface="Calibri"/>
                <a:cs typeface="Calibri"/>
                <a:sym typeface="Calibri"/>
              </a:rPr>
              <a:t>19% </a:t>
            </a:r>
            <a:r>
              <a:rPr lang="en" sz="1400" b="1" i="0" u="none" strike="noStrike" cap="none">
                <a:solidFill>
                  <a:schemeClr val="dk2"/>
                </a:solidFill>
                <a:latin typeface="Calibri"/>
                <a:ea typeface="Calibri"/>
                <a:cs typeface="Calibri"/>
                <a:sym typeface="Calibri"/>
              </a:rPr>
              <a:t>decline </a:t>
            </a:r>
            <a:endParaRPr sz="1400" b="1"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2"/>
              </a:solidFill>
              <a:latin typeface="Calibri"/>
              <a:ea typeface="Calibri"/>
              <a:cs typeface="Calibri"/>
              <a:sym typeface="Calibri"/>
            </a:endParaRPr>
          </a:p>
        </p:txBody>
      </p:sp>
      <p:sp>
        <p:nvSpPr>
          <p:cNvPr id="166" name="Google Shape;166;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7"/>
          <p:cNvPicPr preferRelativeResize="0"/>
          <p:nvPr/>
        </p:nvPicPr>
        <p:blipFill>
          <a:blip r:embed="rId3">
            <a:alphaModFix/>
          </a:blip>
          <a:stretch>
            <a:fillRect/>
          </a:stretch>
        </p:blipFill>
        <p:spPr>
          <a:xfrm>
            <a:off x="12769" y="70925"/>
            <a:ext cx="7214378" cy="4838699"/>
          </a:xfrm>
          <a:prstGeom prst="rect">
            <a:avLst/>
          </a:prstGeom>
          <a:noFill/>
          <a:ln>
            <a:noFill/>
          </a:ln>
        </p:spPr>
      </p:pic>
      <p:pic>
        <p:nvPicPr>
          <p:cNvPr id="172" name="Google Shape;172;p27"/>
          <p:cNvPicPr preferRelativeResize="0"/>
          <p:nvPr/>
        </p:nvPicPr>
        <p:blipFill>
          <a:blip r:embed="rId4">
            <a:alphaModFix/>
          </a:blip>
          <a:stretch>
            <a:fillRect/>
          </a:stretch>
        </p:blipFill>
        <p:spPr>
          <a:xfrm>
            <a:off x="136567" y="3971020"/>
            <a:ext cx="2415775" cy="504725"/>
          </a:xfrm>
          <a:prstGeom prst="rect">
            <a:avLst/>
          </a:prstGeom>
          <a:noFill/>
          <a:ln>
            <a:noFill/>
          </a:ln>
        </p:spPr>
      </p:pic>
      <p:pic>
        <p:nvPicPr>
          <p:cNvPr id="173" name="Google Shape;173;p27"/>
          <p:cNvPicPr preferRelativeResize="0"/>
          <p:nvPr/>
        </p:nvPicPr>
        <p:blipFill>
          <a:blip r:embed="rId5">
            <a:alphaModFix/>
          </a:blip>
          <a:stretch>
            <a:fillRect/>
          </a:stretch>
        </p:blipFill>
        <p:spPr>
          <a:xfrm>
            <a:off x="59317" y="4720848"/>
            <a:ext cx="7043050" cy="351850"/>
          </a:xfrm>
          <a:prstGeom prst="rect">
            <a:avLst/>
          </a:prstGeom>
          <a:noFill/>
          <a:ln>
            <a:noFill/>
          </a:ln>
        </p:spPr>
      </p:pic>
      <p:pic>
        <p:nvPicPr>
          <p:cNvPr id="174" name="Google Shape;174;p27"/>
          <p:cNvPicPr preferRelativeResize="0"/>
          <p:nvPr/>
        </p:nvPicPr>
        <p:blipFill>
          <a:blip r:embed="rId6">
            <a:alphaModFix/>
          </a:blip>
          <a:stretch>
            <a:fillRect/>
          </a:stretch>
        </p:blipFill>
        <p:spPr>
          <a:xfrm>
            <a:off x="5459675" y="682700"/>
            <a:ext cx="3575949" cy="2350650"/>
          </a:xfrm>
          <a:prstGeom prst="rect">
            <a:avLst/>
          </a:prstGeom>
          <a:noFill/>
          <a:ln w="38100" cap="flat" cmpd="sng">
            <a:solidFill>
              <a:srgbClr val="980000"/>
            </a:solidFill>
            <a:prstDash val="solid"/>
            <a:round/>
            <a:headEnd type="none" w="sm" len="sm"/>
            <a:tailEnd type="none" w="sm" len="sm"/>
          </a:ln>
        </p:spPr>
      </p:pic>
      <p:sp>
        <p:nvSpPr>
          <p:cNvPr id="175" name="Google Shape;175;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pic>
        <p:nvPicPr>
          <p:cNvPr id="181" name="Google Shape;181;p28"/>
          <p:cNvPicPr preferRelativeResize="0"/>
          <p:nvPr/>
        </p:nvPicPr>
        <p:blipFill rotWithShape="1">
          <a:blip r:embed="rId3">
            <a:alphaModFix/>
          </a:blip>
          <a:srcRect l="5173" t="37215" r="80147" b="36749"/>
          <a:stretch/>
        </p:blipFill>
        <p:spPr>
          <a:xfrm>
            <a:off x="609725" y="565175"/>
            <a:ext cx="5604675" cy="3106200"/>
          </a:xfrm>
          <a:prstGeom prst="rect">
            <a:avLst/>
          </a:prstGeom>
          <a:noFill/>
          <a:ln>
            <a:noFill/>
          </a:ln>
        </p:spPr>
      </p:pic>
      <p:pic>
        <p:nvPicPr>
          <p:cNvPr id="182" name="Google Shape;182;p28"/>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pic>
        <p:nvPicPr>
          <p:cNvPr id="188" name="Google Shape;188;p29"/>
          <p:cNvPicPr preferRelativeResize="0"/>
          <p:nvPr/>
        </p:nvPicPr>
        <p:blipFill>
          <a:blip r:embed="rId3">
            <a:alphaModFix/>
          </a:blip>
          <a:stretch>
            <a:fillRect/>
          </a:stretch>
        </p:blipFill>
        <p:spPr>
          <a:xfrm>
            <a:off x="138938" y="78163"/>
            <a:ext cx="8866123" cy="4987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0"/>
          <p:cNvSpPr txBox="1">
            <a:spLocks noGrp="1"/>
          </p:cNvSpPr>
          <p:nvPr>
            <p:ph type="title" idx="4294967295"/>
          </p:nvPr>
        </p:nvSpPr>
        <p:spPr>
          <a:xfrm>
            <a:off x="311700" y="2371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42857"/>
              <a:buNone/>
            </a:pPr>
            <a:r>
              <a:rPr lang="en"/>
              <a:t>Urgent Need to Invest in More SNAP Caseworkers:</a:t>
            </a:r>
            <a:endParaRPr/>
          </a:p>
          <a:p>
            <a:pPr marL="0" lvl="0" indent="0" algn="l" rtl="0">
              <a:lnSpc>
                <a:spcPct val="100000"/>
              </a:lnSpc>
              <a:spcBef>
                <a:spcPts val="0"/>
              </a:spcBef>
              <a:spcAft>
                <a:spcPts val="0"/>
              </a:spcAft>
              <a:buSzPct val="142857"/>
              <a:buNone/>
            </a:pPr>
            <a:r>
              <a:rPr lang="en"/>
              <a:t>Unprecedented Barriers to Access</a:t>
            </a:r>
            <a:endParaRPr/>
          </a:p>
          <a:p>
            <a:pPr marL="0" lvl="0" indent="0" algn="l" rtl="0">
              <a:lnSpc>
                <a:spcPct val="100000"/>
              </a:lnSpc>
              <a:spcBef>
                <a:spcPts val="0"/>
              </a:spcBef>
              <a:spcAft>
                <a:spcPts val="0"/>
              </a:spcAft>
              <a:buSzPct val="142857"/>
              <a:buNone/>
            </a:pPr>
            <a:endParaRPr/>
          </a:p>
        </p:txBody>
      </p:sp>
      <p:sp>
        <p:nvSpPr>
          <p:cNvPr id="194" name="Google Shape;194;p30"/>
          <p:cNvSpPr txBox="1">
            <a:spLocks noGrp="1"/>
          </p:cNvSpPr>
          <p:nvPr>
            <p:ph type="body" idx="4294967295"/>
          </p:nvPr>
        </p:nvSpPr>
        <p:spPr>
          <a:xfrm>
            <a:off x="269800" y="1379850"/>
            <a:ext cx="8520600" cy="31140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The Governor’s FY27 budget (H.2) </a:t>
            </a:r>
            <a:r>
              <a:rPr lang="en" b="1"/>
              <a:t>continues</a:t>
            </a:r>
            <a:r>
              <a:rPr lang="en"/>
              <a:t> level funding.</a:t>
            </a:r>
            <a:endParaRPr sz="1200"/>
          </a:p>
          <a:p>
            <a:pPr marL="914400" lvl="1" indent="-311150" algn="l" rtl="0">
              <a:lnSpc>
                <a:spcPct val="115000"/>
              </a:lnSpc>
              <a:spcBef>
                <a:spcPts val="1000"/>
              </a:spcBef>
              <a:spcAft>
                <a:spcPts val="0"/>
              </a:spcAft>
              <a:buSzPts val="1300"/>
              <a:buChar char="○"/>
            </a:pPr>
            <a:r>
              <a:rPr lang="en" sz="1300"/>
              <a:t>The $147.7M proposed (4400-1100) covers the existing number of caseworkers, including the class of 76 workers hired at the end of 2025 &amp; the 40 positions DTA is currently hiring to backfill. See </a:t>
            </a:r>
            <a:r>
              <a:rPr lang="en" sz="1300" u="sng">
                <a:solidFill>
                  <a:schemeClr val="hlink"/>
                </a:solidFill>
                <a:hlinkClick r:id="rId3"/>
              </a:rPr>
              <a:t>FY26 projected caseworker spending</a:t>
            </a:r>
            <a:r>
              <a:rPr lang="en" sz="1300"/>
              <a:t> - just $5M less than H.2. proposal. </a:t>
            </a:r>
            <a:endParaRPr sz="1300"/>
          </a:p>
          <a:p>
            <a:pPr marL="457200" lvl="0" indent="-342900" algn="l" rtl="0">
              <a:lnSpc>
                <a:spcPct val="115000"/>
              </a:lnSpc>
              <a:spcBef>
                <a:spcPts val="1000"/>
              </a:spcBef>
              <a:spcAft>
                <a:spcPts val="0"/>
              </a:spcAft>
              <a:buSzPts val="1800"/>
              <a:buChar char="●"/>
            </a:pPr>
            <a:r>
              <a:rPr lang="en"/>
              <a:t>House Ways and Means </a:t>
            </a:r>
            <a:r>
              <a:rPr lang="en" b="1"/>
              <a:t>cut</a:t>
            </a:r>
            <a:r>
              <a:rPr lang="en"/>
              <a:t> funding by $26 million (see </a:t>
            </a:r>
            <a:r>
              <a:rPr lang="en" u="sng">
                <a:solidFill>
                  <a:schemeClr val="hlink"/>
                </a:solidFill>
                <a:hlinkClick r:id="rId4"/>
              </a:rPr>
              <a:t>context here</a:t>
            </a:r>
            <a:r>
              <a:rPr lang="en"/>
              <a:t>)</a:t>
            </a:r>
            <a:endParaRPr sz="1300"/>
          </a:p>
          <a:p>
            <a:pPr marL="457200" lvl="0" indent="-342900" algn="l" rtl="0">
              <a:lnSpc>
                <a:spcPct val="115000"/>
              </a:lnSpc>
              <a:spcBef>
                <a:spcPts val="1000"/>
              </a:spcBef>
              <a:spcAft>
                <a:spcPts val="0"/>
              </a:spcAft>
              <a:buSzPts val="1800"/>
              <a:buChar char="●"/>
            </a:pPr>
            <a:r>
              <a:rPr lang="en" b="1"/>
              <a:t>The need: </a:t>
            </a:r>
            <a:r>
              <a:rPr lang="en"/>
              <a:t>Approx. 200 workers to improve access. Cost of </a:t>
            </a:r>
            <a:r>
              <a:rPr lang="en" i="1"/>
              <a:t>approx. </a:t>
            </a:r>
            <a:r>
              <a:rPr lang="en"/>
              <a:t>$30M for a full fiscal year - total of $178M for FY27. </a:t>
            </a:r>
            <a:endParaRPr/>
          </a:p>
          <a:p>
            <a:pPr marL="457200" lvl="0" indent="-342900" algn="l" rtl="0">
              <a:lnSpc>
                <a:spcPct val="115000"/>
              </a:lnSpc>
              <a:spcBef>
                <a:spcPts val="1000"/>
              </a:spcBef>
              <a:spcAft>
                <a:spcPts val="1000"/>
              </a:spcAft>
              <a:buSzPts val="1800"/>
              <a:buChar char="●"/>
            </a:pPr>
            <a:r>
              <a:rPr lang="en"/>
              <a:t>The Senate Ways and Means </a:t>
            </a:r>
            <a:r>
              <a:rPr lang="en" b="1"/>
              <a:t>keeps</a:t>
            </a:r>
            <a:r>
              <a:rPr lang="en"/>
              <a:t> same funding as the Governor’s budget.</a:t>
            </a:r>
            <a:endParaRPr/>
          </a:p>
        </p:txBody>
      </p:sp>
      <p:sp>
        <p:nvSpPr>
          <p:cNvPr id="195" name="Google Shape;195;p30"/>
          <p:cNvSpPr txBox="1"/>
          <p:nvPr/>
        </p:nvSpPr>
        <p:spPr>
          <a:xfrm>
            <a:off x="7173225" y="4631850"/>
            <a:ext cx="1486500" cy="31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2"/>
                </a:solidFill>
                <a:latin typeface="Open Sans"/>
                <a:ea typeface="Open Sans"/>
                <a:cs typeface="Open Sans"/>
                <a:sym typeface="Open Sans"/>
              </a:rPr>
              <a:t>May </a:t>
            </a:r>
            <a:r>
              <a:rPr lang="en" sz="1200" b="1">
                <a:solidFill>
                  <a:schemeClr val="dk2"/>
                </a:solidFill>
                <a:latin typeface="Open Sans"/>
                <a:ea typeface="Open Sans"/>
                <a:cs typeface="Open Sans"/>
                <a:sym typeface="Open Sans"/>
              </a:rPr>
              <a:t>6</a:t>
            </a:r>
            <a:r>
              <a:rPr lang="en" sz="1200" b="1" i="0" u="none" strike="noStrike" cap="none">
                <a:solidFill>
                  <a:schemeClr val="dk2"/>
                </a:solidFill>
                <a:latin typeface="Open Sans"/>
                <a:ea typeface="Open Sans"/>
                <a:cs typeface="Open Sans"/>
                <a:sym typeface="Open Sans"/>
              </a:rPr>
              <a:t>, 2026</a:t>
            </a:r>
            <a:endParaRPr sz="1200" b="1" i="0" u="none" strike="noStrike" cap="none">
              <a:solidFill>
                <a:schemeClr val="dk2"/>
              </a:solidFill>
              <a:latin typeface="Open Sans"/>
              <a:ea typeface="Open Sans"/>
              <a:cs typeface="Open Sans"/>
              <a:sym typeface="Open Sans"/>
            </a:endParaRPr>
          </a:p>
        </p:txBody>
      </p:sp>
      <p:sp>
        <p:nvSpPr>
          <p:cNvPr id="196" name="Google Shape;196;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31" title="Chart"/>
          <p:cNvPicPr preferRelativeResize="0"/>
          <p:nvPr/>
        </p:nvPicPr>
        <p:blipFill rotWithShape="1">
          <a:blip r:embed="rId3">
            <a:alphaModFix/>
          </a:blip>
          <a:srcRect/>
          <a:stretch/>
        </p:blipFill>
        <p:spPr>
          <a:xfrm>
            <a:off x="473875" y="152400"/>
            <a:ext cx="8050803" cy="4991101"/>
          </a:xfrm>
          <a:prstGeom prst="rect">
            <a:avLst/>
          </a:prstGeom>
          <a:noFill/>
          <a:ln>
            <a:noFill/>
          </a:ln>
        </p:spPr>
      </p:pic>
      <p:pic>
        <p:nvPicPr>
          <p:cNvPr id="202" name="Google Shape;202;p31"/>
          <p:cNvPicPr preferRelativeResize="0"/>
          <p:nvPr/>
        </p:nvPicPr>
        <p:blipFill rotWithShape="1">
          <a:blip r:embed="rId4">
            <a:alphaModFix/>
          </a:blip>
          <a:srcRect/>
          <a:stretch/>
        </p:blipFill>
        <p:spPr>
          <a:xfrm>
            <a:off x="886075" y="4614275"/>
            <a:ext cx="1850675" cy="462650"/>
          </a:xfrm>
          <a:prstGeom prst="rect">
            <a:avLst/>
          </a:prstGeom>
          <a:noFill/>
          <a:ln>
            <a:noFill/>
          </a:ln>
        </p:spPr>
      </p:pic>
      <p:cxnSp>
        <p:nvCxnSpPr>
          <p:cNvPr id="203" name="Google Shape;203;p31"/>
          <p:cNvCxnSpPr/>
          <p:nvPr/>
        </p:nvCxnSpPr>
        <p:spPr>
          <a:xfrm rot="10800000" flipH="1">
            <a:off x="1565050" y="2613150"/>
            <a:ext cx="6930600" cy="8100"/>
          </a:xfrm>
          <a:prstGeom prst="straightConnector1">
            <a:avLst/>
          </a:prstGeom>
          <a:noFill/>
          <a:ln w="19050" cap="flat" cmpd="sng">
            <a:solidFill>
              <a:srgbClr val="CC0000"/>
            </a:solidFill>
            <a:prstDash val="solid"/>
            <a:round/>
            <a:headEnd type="none" w="sm" len="sm"/>
            <a:tailEnd type="none" w="sm" len="sm"/>
          </a:ln>
        </p:spPr>
      </p:cxnSp>
      <p:sp>
        <p:nvSpPr>
          <p:cNvPr id="204" name="Google Shape;204;p31"/>
          <p:cNvSpPr txBox="1"/>
          <p:nvPr/>
        </p:nvSpPr>
        <p:spPr>
          <a:xfrm>
            <a:off x="6850125" y="4691700"/>
            <a:ext cx="1291800" cy="307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Calibri"/>
                <a:ea typeface="Calibri"/>
                <a:cs typeface="Calibri"/>
                <a:sym typeface="Calibri"/>
              </a:rPr>
              <a:t>Data from </a:t>
            </a:r>
            <a:r>
              <a:rPr lang="en" sz="800" b="0" i="0" u="sng" strike="noStrike" cap="none">
                <a:solidFill>
                  <a:schemeClr val="hlink"/>
                </a:solidFill>
                <a:latin typeface="Calibri"/>
                <a:ea typeface="Calibri"/>
                <a:cs typeface="Calibri"/>
                <a:sym typeface="Calibri"/>
                <a:hlinkClick r:id="rId5"/>
              </a:rPr>
              <a:t>DTA Scorecards</a:t>
            </a:r>
            <a:endParaRPr sz="800" b="0" i="0" u="none" strike="noStrike" cap="none">
              <a:solidFill>
                <a:schemeClr val="dk2"/>
              </a:solidFill>
              <a:latin typeface="Calibri"/>
              <a:ea typeface="Calibri"/>
              <a:cs typeface="Calibri"/>
              <a:sym typeface="Calibri"/>
            </a:endParaRPr>
          </a:p>
        </p:txBody>
      </p:sp>
      <p:sp>
        <p:nvSpPr>
          <p:cNvPr id="205" name="Google Shape;205;p31"/>
          <p:cNvSpPr/>
          <p:nvPr/>
        </p:nvSpPr>
        <p:spPr>
          <a:xfrm>
            <a:off x="1565050" y="3746025"/>
            <a:ext cx="377400" cy="431100"/>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31"/>
          <p:cNvSpPr txBox="1"/>
          <p:nvPr/>
        </p:nvSpPr>
        <p:spPr>
          <a:xfrm>
            <a:off x="1981400" y="3556875"/>
            <a:ext cx="1109100" cy="503400"/>
          </a:xfrm>
          <a:prstGeom prst="rect">
            <a:avLst/>
          </a:prstGeom>
          <a:solidFill>
            <a:schemeClr val="lt2"/>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dk2"/>
                </a:solidFill>
                <a:latin typeface="Calibri"/>
                <a:ea typeface="Calibri"/>
                <a:cs typeface="Calibri"/>
                <a:sym typeface="Calibri"/>
              </a:rPr>
              <a:t>Re-start interview for all applicants</a:t>
            </a:r>
            <a:endParaRPr sz="1000" b="0" i="0" u="none" strike="noStrike" cap="none">
              <a:solidFill>
                <a:schemeClr val="dk2"/>
              </a:solidFill>
              <a:latin typeface="Calibri"/>
              <a:ea typeface="Calibri"/>
              <a:cs typeface="Calibri"/>
              <a:sym typeface="Calibri"/>
            </a:endParaRPr>
          </a:p>
        </p:txBody>
      </p:sp>
      <p:sp>
        <p:nvSpPr>
          <p:cNvPr id="207" name="Google Shape;207;p31"/>
          <p:cNvSpPr/>
          <p:nvPr/>
        </p:nvSpPr>
        <p:spPr>
          <a:xfrm>
            <a:off x="5689500" y="3238425"/>
            <a:ext cx="1057800" cy="972900"/>
          </a:xfrm>
          <a:prstGeom prst="downArrowCallout">
            <a:avLst>
              <a:gd name="adj1" fmla="val 25000"/>
              <a:gd name="adj2" fmla="val 25000"/>
              <a:gd name="adj3" fmla="val 25000"/>
              <a:gd name="adj4" fmla="val 6497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Calibri"/>
                <a:ea typeface="Calibri"/>
                <a:cs typeface="Calibri"/>
                <a:sym typeface="Calibri"/>
              </a:rPr>
              <a:t>Re-start interview for most recertifying, May 1 re-start to 3 month time limit</a:t>
            </a:r>
            <a:endParaRPr sz="800" b="0" i="0" u="none" strike="noStrike" cap="none">
              <a:solidFill>
                <a:srgbClr val="000000"/>
              </a:solidFill>
              <a:latin typeface="Calibri"/>
              <a:ea typeface="Calibri"/>
              <a:cs typeface="Calibri"/>
              <a:sym typeface="Calibri"/>
            </a:endParaRPr>
          </a:p>
        </p:txBody>
      </p:sp>
      <p:sp>
        <p:nvSpPr>
          <p:cNvPr id="208" name="Google Shape;208;p31"/>
          <p:cNvSpPr/>
          <p:nvPr/>
        </p:nvSpPr>
        <p:spPr>
          <a:xfrm>
            <a:off x="6901325" y="1065875"/>
            <a:ext cx="981600" cy="503400"/>
          </a:xfrm>
          <a:prstGeom prst="wedgeRectCallout">
            <a:avLst>
              <a:gd name="adj1" fmla="val 70530"/>
              <a:gd name="adj2" fmla="val 54581"/>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rgbClr val="000000"/>
                </a:solidFill>
                <a:latin typeface="Calibri"/>
                <a:ea typeface="Calibri"/>
                <a:cs typeface="Calibri"/>
                <a:sym typeface="Calibri"/>
              </a:rPr>
              <a:t>81% blocked in March 2026</a:t>
            </a:r>
            <a:endParaRPr sz="1000" b="1" i="0" u="none" strike="noStrike" cap="none">
              <a:solidFill>
                <a:srgbClr val="000000"/>
              </a:solidFill>
              <a:latin typeface="Calibri"/>
              <a:ea typeface="Calibri"/>
              <a:cs typeface="Calibri"/>
              <a:sym typeface="Calibri"/>
            </a:endParaRPr>
          </a:p>
        </p:txBody>
      </p:sp>
      <p:sp>
        <p:nvSpPr>
          <p:cNvPr id="209" name="Google Shape;209;p31"/>
          <p:cNvSpPr/>
          <p:nvPr/>
        </p:nvSpPr>
        <p:spPr>
          <a:xfrm>
            <a:off x="7046250" y="3238425"/>
            <a:ext cx="807900" cy="972900"/>
          </a:xfrm>
          <a:prstGeom prst="downArrowCallout">
            <a:avLst>
              <a:gd name="adj1" fmla="val 25000"/>
              <a:gd name="adj2" fmla="val 25000"/>
              <a:gd name="adj3" fmla="val 25000"/>
              <a:gd name="adj4" fmla="val 6497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rgbClr val="000000"/>
                </a:solidFill>
                <a:latin typeface="Calibri"/>
                <a:ea typeface="Calibri"/>
                <a:cs typeface="Calibri"/>
                <a:sym typeface="Calibri"/>
              </a:rPr>
              <a:t>DTA starts to implement H.R.1. eligibility cuts </a:t>
            </a:r>
            <a:endParaRPr sz="900" b="0" i="0" u="none" strike="noStrike" cap="none">
              <a:solidFill>
                <a:srgbClr val="000000"/>
              </a:solidFill>
              <a:latin typeface="Calibri"/>
              <a:ea typeface="Calibri"/>
              <a:cs typeface="Calibri"/>
              <a:sym typeface="Calibri"/>
            </a:endParaRPr>
          </a:p>
        </p:txBody>
      </p:sp>
      <p:sp>
        <p:nvSpPr>
          <p:cNvPr id="210" name="Google Shape;210;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1804200" y="1153700"/>
            <a:ext cx="5859900" cy="2311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a:latin typeface="Oswald"/>
                <a:ea typeface="Oswald"/>
                <a:cs typeface="Oswald"/>
                <a:sym typeface="Oswald"/>
              </a:rPr>
              <a:t>MassHealth Overview</a:t>
            </a:r>
            <a:endParaRPr b="1">
              <a:latin typeface="Oswald"/>
              <a:ea typeface="Oswald"/>
              <a:cs typeface="Oswald"/>
              <a:sym typeface="Oswald"/>
            </a:endParaRPr>
          </a:p>
          <a:p>
            <a:pPr marL="0" lvl="0" indent="0" algn="ctr" rtl="0">
              <a:spcBef>
                <a:spcPts val="0"/>
              </a:spcBef>
              <a:spcAft>
                <a:spcPts val="0"/>
              </a:spcAft>
              <a:buNone/>
            </a:pPr>
            <a:r>
              <a:rPr lang="en" sz="2100">
                <a:solidFill>
                  <a:schemeClr val="dk2"/>
                </a:solidFill>
                <a:latin typeface="Calibri"/>
                <a:ea typeface="Calibri"/>
                <a:cs typeface="Calibri"/>
                <a:sym typeface="Calibri"/>
              </a:rPr>
              <a:t>Sources: MA EOHHS</a:t>
            </a:r>
            <a:endParaRPr sz="2100">
              <a:solidFill>
                <a:schemeClr val="dk2"/>
              </a:solidFill>
              <a:latin typeface="Calibri"/>
              <a:ea typeface="Calibri"/>
              <a:cs typeface="Calibri"/>
              <a:sym typeface="Calibri"/>
            </a:endParaRPr>
          </a:p>
          <a:p>
            <a:pPr marL="0" lvl="0" indent="0" algn="ctr" rtl="0">
              <a:spcBef>
                <a:spcPts val="0"/>
              </a:spcBef>
              <a:spcAft>
                <a:spcPts val="0"/>
              </a:spcAft>
              <a:buNone/>
            </a:pPr>
            <a:r>
              <a:rPr lang="en" sz="2100">
                <a:solidFill>
                  <a:schemeClr val="dk2"/>
                </a:solidFill>
                <a:latin typeface="Calibri"/>
                <a:ea typeface="Calibri"/>
                <a:cs typeface="Calibri"/>
                <a:sym typeface="Calibri"/>
              </a:rPr>
              <a:t>U.S. Census Bureau</a:t>
            </a:r>
            <a:endParaRPr sz="2100">
              <a:solidFill>
                <a:schemeClr val="dk2"/>
              </a:solidFill>
              <a:latin typeface="Calibri"/>
              <a:ea typeface="Calibri"/>
              <a:cs typeface="Calibri"/>
              <a:sym typeface="Calibri"/>
            </a:endParaRPr>
          </a:p>
          <a:p>
            <a:pPr marL="0" lvl="0" indent="0" algn="ctr" rtl="0">
              <a:spcBef>
                <a:spcPts val="0"/>
              </a:spcBef>
              <a:spcAft>
                <a:spcPts val="0"/>
              </a:spcAft>
              <a:buNone/>
            </a:pPr>
            <a:r>
              <a:rPr lang="en" sz="2100">
                <a:solidFill>
                  <a:schemeClr val="dk2"/>
                </a:solidFill>
                <a:latin typeface="Calibri"/>
                <a:ea typeface="Calibri"/>
                <a:cs typeface="Calibri"/>
                <a:sym typeface="Calibri"/>
              </a:rPr>
              <a:t>ACS 5 Year Estimates 2020-2024</a:t>
            </a:r>
            <a:endParaRPr sz="2100">
              <a:solidFill>
                <a:schemeClr val="dk2"/>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2100" u="sng">
                <a:solidFill>
                  <a:schemeClr val="hlink"/>
                </a:solidFill>
                <a:latin typeface="Calibri"/>
                <a:ea typeface="Calibri"/>
                <a:cs typeface="Calibri"/>
                <a:sym typeface="Calibri"/>
                <a:hlinkClick r:id="rId3"/>
              </a:rPr>
              <a:t>Mass.Gov</a:t>
            </a:r>
            <a:r>
              <a:rPr lang="en" sz="2100">
                <a:solidFill>
                  <a:schemeClr val="dk2"/>
                </a:solidFill>
                <a:latin typeface="Calibri"/>
                <a:ea typeface="Calibri"/>
                <a:cs typeface="Calibri"/>
                <a:sym typeface="Calibri"/>
              </a:rPr>
              <a:t> </a:t>
            </a:r>
            <a:r>
              <a:rPr lang="en" sz="2100" u="sng">
                <a:solidFill>
                  <a:schemeClr val="hlink"/>
                </a:solidFill>
                <a:latin typeface="Calibri"/>
                <a:ea typeface="Calibri"/>
                <a:cs typeface="Calibri"/>
                <a:sym typeface="Calibri"/>
                <a:hlinkClick r:id="rId4"/>
              </a:rPr>
              <a:t>Feb 2026 OB3 Impact Report</a:t>
            </a:r>
            <a:endParaRPr sz="2100">
              <a:solidFill>
                <a:schemeClr val="dk2"/>
              </a:solidFill>
              <a:latin typeface="Calibri"/>
              <a:ea typeface="Calibri"/>
              <a:cs typeface="Calibri"/>
              <a:sym typeface="Calibri"/>
            </a:endParaRPr>
          </a:p>
        </p:txBody>
      </p:sp>
      <p:sp>
        <p:nvSpPr>
          <p:cNvPr id="62" name="Google Shape;62;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a:latin typeface="Oswald"/>
                <a:ea typeface="Oswald"/>
                <a:cs typeface="Oswald"/>
                <a:sym typeface="Oswald"/>
              </a:rPr>
              <a:t>Housing Overview</a:t>
            </a:r>
            <a:endParaRPr b="1">
              <a:latin typeface="Oswald"/>
              <a:ea typeface="Oswald"/>
              <a:cs typeface="Oswald"/>
              <a:sym typeface="Oswald"/>
            </a:endParaRPr>
          </a:p>
        </p:txBody>
      </p:sp>
      <p:sp>
        <p:nvSpPr>
          <p:cNvPr id="216" name="Google Shape;216;p3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100">
                <a:latin typeface="Calibri"/>
                <a:ea typeface="Calibri"/>
                <a:cs typeface="Calibri"/>
                <a:sym typeface="Calibri"/>
              </a:rPr>
              <a:t>Sources:  Central MA Housing Alliance</a:t>
            </a:r>
            <a:endParaRPr sz="2100">
              <a:latin typeface="Calibri"/>
              <a:ea typeface="Calibri"/>
              <a:cs typeface="Calibri"/>
              <a:sym typeface="Calibri"/>
            </a:endParaRPr>
          </a:p>
        </p:txBody>
      </p:sp>
      <p:sp>
        <p:nvSpPr>
          <p:cNvPr id="217" name="Google Shape;217;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311700" y="223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Oswald Medium"/>
                <a:ea typeface="Oswald Medium"/>
                <a:cs typeface="Oswald Medium"/>
                <a:sym typeface="Oswald Medium"/>
              </a:rPr>
              <a:t>The Impact of HR1 Procedural Requirements on People Experiencing Homelessness  </a:t>
            </a:r>
            <a:endParaRPr>
              <a:latin typeface="Oswald Medium"/>
              <a:ea typeface="Oswald Medium"/>
              <a:cs typeface="Oswald Medium"/>
              <a:sym typeface="Oswald Medium"/>
            </a:endParaRPr>
          </a:p>
        </p:txBody>
      </p:sp>
      <p:sp>
        <p:nvSpPr>
          <p:cNvPr id="223" name="Google Shape;223;p33"/>
          <p:cNvSpPr txBox="1">
            <a:spLocks noGrp="1"/>
          </p:cNvSpPr>
          <p:nvPr>
            <p:ph type="body" idx="1"/>
          </p:nvPr>
        </p:nvSpPr>
        <p:spPr>
          <a:xfrm>
            <a:off x="311700" y="1152475"/>
            <a:ext cx="8520600" cy="3168600"/>
          </a:xfrm>
          <a:prstGeom prst="rect">
            <a:avLst/>
          </a:prstGeom>
        </p:spPr>
        <p:txBody>
          <a:bodyPr spcFirstLastPara="1" wrap="square" lIns="91425" tIns="91425" rIns="91425" bIns="91425" anchor="t" anchorCtr="0">
            <a:normAutofit lnSpcReduction="10000"/>
          </a:bodyPr>
          <a:lstStyle/>
          <a:p>
            <a:pPr marL="457200" lvl="0" indent="-317500" algn="l" rtl="0">
              <a:spcBef>
                <a:spcPts val="1200"/>
              </a:spcBef>
              <a:spcAft>
                <a:spcPts val="0"/>
              </a:spcAft>
              <a:buClr>
                <a:schemeClr val="dk1"/>
              </a:buClr>
              <a:buSzPts val="1400"/>
              <a:buChar char="●"/>
            </a:pPr>
            <a:r>
              <a:rPr lang="en" sz="1400">
                <a:solidFill>
                  <a:schemeClr val="dk1"/>
                </a:solidFill>
              </a:rPr>
              <a:t>People experiencing homelessness often depend on </a:t>
            </a:r>
            <a:r>
              <a:rPr lang="en" sz="1400" b="1">
                <a:solidFill>
                  <a:schemeClr val="dk1"/>
                </a:solidFill>
              </a:rPr>
              <a:t>Medicaid and SNAP</a:t>
            </a:r>
            <a:r>
              <a:rPr lang="en" sz="1400">
                <a:solidFill>
                  <a:schemeClr val="dk1"/>
                </a:solidFill>
              </a:rPr>
              <a:t> for health care and food, and in some states, </a:t>
            </a:r>
            <a:r>
              <a:rPr lang="en" sz="1400" b="1">
                <a:solidFill>
                  <a:schemeClr val="dk1"/>
                </a:solidFill>
              </a:rPr>
              <a:t>housing-related support</a:t>
            </a:r>
            <a:r>
              <a:rPr lang="en" sz="1400">
                <a:solidFill>
                  <a:schemeClr val="dk1"/>
                </a:solidFill>
              </a:rPr>
              <a:t>.</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This makes them especially vulnerable to new eligibility and reporting requirements.</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Many unhoused individuals face major barriers to completing procedural requirements, including:</a:t>
            </a:r>
            <a:endParaRPr sz="1400">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No stable mailing address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Limited or no access to technology needed for reporting</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Difficulty managing paperwork while living without stable housing</a:t>
            </a:r>
            <a:endParaRPr>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Many also experience </a:t>
            </a:r>
            <a:r>
              <a:rPr lang="en" sz="1400" b="1">
                <a:solidFill>
                  <a:schemeClr val="dk1"/>
                </a:solidFill>
              </a:rPr>
              <a:t>mental and physical health challenges</a:t>
            </a:r>
            <a:r>
              <a:rPr lang="en" sz="1400">
                <a:solidFill>
                  <a:schemeClr val="dk1"/>
                </a:solidFill>
              </a:rPr>
              <a:t>, making complex systems even harder to navigate.</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As a result, </a:t>
            </a:r>
            <a:r>
              <a:rPr lang="en" sz="1400" b="1">
                <a:solidFill>
                  <a:schemeClr val="dk1"/>
                </a:solidFill>
              </a:rPr>
              <a:t>Medicaid renewals and work requirements</a:t>
            </a:r>
            <a:r>
              <a:rPr lang="en" sz="1400">
                <a:solidFill>
                  <a:schemeClr val="dk1"/>
                </a:solidFill>
              </a:rPr>
              <a:t> could cause many unhoused individuals to lose access to these essential benefits.</a:t>
            </a:r>
            <a:endParaRPr sz="1400">
              <a:solidFill>
                <a:schemeClr val="dk1"/>
              </a:solidFill>
            </a:endParaRPr>
          </a:p>
          <a:p>
            <a:pPr marL="0" lvl="0" indent="0" algn="l" rtl="0">
              <a:spcBef>
                <a:spcPts val="1200"/>
              </a:spcBef>
              <a:spcAft>
                <a:spcPts val="1200"/>
              </a:spcAft>
              <a:buNone/>
            </a:pPr>
            <a:endParaRPr/>
          </a:p>
        </p:txBody>
      </p:sp>
      <p:sp>
        <p:nvSpPr>
          <p:cNvPr id="224" name="Google Shape;224;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sp>
        <p:nvSpPr>
          <p:cNvPr id="225" name="Google Shape;225;p33"/>
          <p:cNvSpPr txBox="1"/>
          <p:nvPr/>
        </p:nvSpPr>
        <p:spPr>
          <a:xfrm>
            <a:off x="259400" y="4569150"/>
            <a:ext cx="8520600" cy="29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chemeClr val="dk2"/>
                </a:solidFill>
              </a:rPr>
              <a:t>Impacts  informed by </a:t>
            </a:r>
            <a:r>
              <a:rPr lang="en" sz="700" u="sng">
                <a:solidFill>
                  <a:schemeClr val="hlink"/>
                </a:solidFill>
                <a:hlinkClick r:id="rId3"/>
              </a:rPr>
              <a:t>Homebaseccc.org</a:t>
            </a:r>
            <a:r>
              <a:rPr lang="en" sz="700">
                <a:solidFill>
                  <a:schemeClr val="dk2"/>
                </a:solidFill>
              </a:rPr>
              <a:t> HR1 Analysis https://acrobat.adobe.com/id/urn:aaid:sc:VA6C2:250066d9-7868-4919-98fd-3bc924f2e4ef?x_api_client_id=edge_extension_viewer&amp;x_api_client_location=share</a:t>
            </a:r>
            <a:endParaRPr sz="70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pic>
        <p:nvPicPr>
          <p:cNvPr id="231" name="Google Shape;231;p34"/>
          <p:cNvPicPr preferRelativeResize="0"/>
          <p:nvPr/>
        </p:nvPicPr>
        <p:blipFill>
          <a:blip r:embed="rId3">
            <a:alphaModFix/>
          </a:blip>
          <a:stretch>
            <a:fillRect/>
          </a:stretch>
        </p:blipFill>
        <p:spPr>
          <a:xfrm>
            <a:off x="1210" y="31448"/>
            <a:ext cx="8143729" cy="4838699"/>
          </a:xfrm>
          <a:prstGeom prst="rect">
            <a:avLst/>
          </a:prstGeom>
          <a:noFill/>
          <a:ln>
            <a:noFill/>
          </a:ln>
        </p:spPr>
      </p:pic>
      <p:pic>
        <p:nvPicPr>
          <p:cNvPr id="232" name="Google Shape;232;p34"/>
          <p:cNvPicPr preferRelativeResize="0"/>
          <p:nvPr/>
        </p:nvPicPr>
        <p:blipFill rotWithShape="1">
          <a:blip r:embed="rId4">
            <a:alphaModFix/>
          </a:blip>
          <a:srcRect t="3138" r="4169"/>
          <a:stretch/>
        </p:blipFill>
        <p:spPr>
          <a:xfrm>
            <a:off x="3831800" y="1402901"/>
            <a:ext cx="5312200" cy="2695751"/>
          </a:xfrm>
          <a:prstGeom prst="rect">
            <a:avLst/>
          </a:prstGeom>
          <a:noFill/>
          <a:ln>
            <a:noFill/>
          </a:ln>
        </p:spPr>
      </p:pic>
      <p:sp>
        <p:nvSpPr>
          <p:cNvPr id="233" name="Google Shape;233;p34"/>
          <p:cNvSpPr/>
          <p:nvPr/>
        </p:nvSpPr>
        <p:spPr>
          <a:xfrm>
            <a:off x="4046275" y="4094275"/>
            <a:ext cx="4098600" cy="476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4" name="Google Shape;234;p34"/>
          <p:cNvSpPr/>
          <p:nvPr/>
        </p:nvSpPr>
        <p:spPr>
          <a:xfrm>
            <a:off x="147675" y="151375"/>
            <a:ext cx="6490200" cy="1085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5" name="Google Shape;235;p34"/>
          <p:cNvSpPr txBox="1"/>
          <p:nvPr/>
        </p:nvSpPr>
        <p:spPr>
          <a:xfrm>
            <a:off x="200896" y="202442"/>
            <a:ext cx="6324300" cy="908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b="1">
                <a:solidFill>
                  <a:srgbClr val="222222"/>
                </a:solidFill>
                <a:latin typeface="Calibri"/>
                <a:ea typeface="Calibri"/>
                <a:cs typeface="Calibri"/>
                <a:sym typeface="Calibri"/>
              </a:rPr>
              <a:t>Local rental vacancy rates and high rent continue to challenge those looking to rent a home the Worcester area.  Simultaneously, chronic homelessness is on the rise. </a:t>
            </a:r>
            <a:r>
              <a:rPr lang="en" b="1" u="sng">
                <a:solidFill>
                  <a:srgbClr val="222222"/>
                </a:solidFill>
                <a:latin typeface="Calibri"/>
                <a:ea typeface="Calibri"/>
                <a:cs typeface="Calibri"/>
                <a:sym typeface="Calibri"/>
              </a:rPr>
              <a:t>Given HR1, already vulnerable populations are at higher risk of destabilized housing and homelessness.</a:t>
            </a:r>
            <a:endParaRPr b="1" u="sng">
              <a:solidFill>
                <a:srgbClr val="222222"/>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pic>
        <p:nvPicPr>
          <p:cNvPr id="241" name="Google Shape;241;p35"/>
          <p:cNvPicPr preferRelativeResize="0"/>
          <p:nvPr/>
        </p:nvPicPr>
        <p:blipFill rotWithShape="1">
          <a:blip r:embed="rId3">
            <a:alphaModFix/>
          </a:blip>
          <a:srcRect l="1264" t="10499"/>
          <a:stretch/>
        </p:blipFill>
        <p:spPr>
          <a:xfrm>
            <a:off x="936631" y="1418112"/>
            <a:ext cx="7389399" cy="3597550"/>
          </a:xfrm>
          <a:prstGeom prst="rect">
            <a:avLst/>
          </a:prstGeom>
          <a:noFill/>
          <a:ln>
            <a:noFill/>
          </a:ln>
        </p:spPr>
      </p:pic>
      <p:sp>
        <p:nvSpPr>
          <p:cNvPr id="242" name="Google Shape;242;p35"/>
          <p:cNvSpPr/>
          <p:nvPr/>
        </p:nvSpPr>
        <p:spPr>
          <a:xfrm>
            <a:off x="8018514" y="1670482"/>
            <a:ext cx="294000" cy="3936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3" name="Google Shape;243;p35"/>
          <p:cNvSpPr/>
          <p:nvPr/>
        </p:nvSpPr>
        <p:spPr>
          <a:xfrm>
            <a:off x="147675" y="151375"/>
            <a:ext cx="8873400" cy="119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4" name="Google Shape;244;p35"/>
          <p:cNvSpPr txBox="1"/>
          <p:nvPr/>
        </p:nvSpPr>
        <p:spPr>
          <a:xfrm>
            <a:off x="186525" y="122400"/>
            <a:ext cx="8688300" cy="1194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800">
                <a:solidFill>
                  <a:srgbClr val="222222"/>
                </a:solidFill>
                <a:latin typeface="Calibri"/>
                <a:ea typeface="Calibri"/>
                <a:cs typeface="Calibri"/>
                <a:sym typeface="Calibri"/>
              </a:rPr>
              <a:t>There has been a </a:t>
            </a:r>
            <a:r>
              <a:rPr lang="en" sz="1800" b="1">
                <a:solidFill>
                  <a:srgbClr val="222222"/>
                </a:solidFill>
                <a:latin typeface="Calibri"/>
                <a:ea typeface="Calibri"/>
                <a:cs typeface="Calibri"/>
                <a:sym typeface="Calibri"/>
              </a:rPr>
              <a:t>19.86% increase </a:t>
            </a:r>
            <a:r>
              <a:rPr lang="en" sz="1800">
                <a:solidFill>
                  <a:srgbClr val="222222"/>
                </a:solidFill>
                <a:latin typeface="Calibri"/>
                <a:ea typeface="Calibri"/>
                <a:cs typeface="Calibri"/>
                <a:sym typeface="Calibri"/>
              </a:rPr>
              <a:t>in adults sheltered in City of Worcester shelters between </a:t>
            </a:r>
            <a:r>
              <a:rPr lang="en" sz="1800" b="1">
                <a:solidFill>
                  <a:srgbClr val="222222"/>
                </a:solidFill>
                <a:latin typeface="Calibri"/>
                <a:ea typeface="Calibri"/>
                <a:cs typeface="Calibri"/>
                <a:sym typeface="Calibri"/>
              </a:rPr>
              <a:t>12/01/25 - 01/27/26.</a:t>
            </a:r>
            <a:r>
              <a:rPr lang="en" sz="1800">
                <a:solidFill>
                  <a:srgbClr val="222222"/>
                </a:solidFill>
                <a:latin typeface="Calibri"/>
                <a:ea typeface="Calibri"/>
                <a:cs typeface="Calibri"/>
                <a:sym typeface="Calibri"/>
              </a:rPr>
              <a:t> There is an anticipation of this </a:t>
            </a:r>
            <a:r>
              <a:rPr lang="en" sz="1800" b="1" u="sng">
                <a:solidFill>
                  <a:srgbClr val="222222"/>
                </a:solidFill>
                <a:latin typeface="Calibri"/>
                <a:ea typeface="Calibri"/>
                <a:cs typeface="Calibri"/>
                <a:sym typeface="Calibri"/>
              </a:rPr>
              <a:t>increase by Winter 2026 in lieu of HR1 </a:t>
            </a:r>
            <a:r>
              <a:rPr lang="en" sz="1800">
                <a:solidFill>
                  <a:srgbClr val="222222"/>
                </a:solidFill>
                <a:latin typeface="Calibri"/>
                <a:ea typeface="Calibri"/>
                <a:cs typeface="Calibri"/>
                <a:sym typeface="Calibri"/>
              </a:rPr>
              <a:t>policy changes going to into effect. This will be paired with eligibility changes in MassHealth.</a:t>
            </a:r>
            <a:endParaRPr sz="1800">
              <a:solidFill>
                <a:srgbClr val="222222"/>
              </a:solidFill>
              <a:latin typeface="Calibri"/>
              <a:ea typeface="Calibri"/>
              <a:cs typeface="Calibri"/>
              <a:sym typeface="Calibri"/>
            </a:endParaRPr>
          </a:p>
        </p:txBody>
      </p:sp>
      <p:sp>
        <p:nvSpPr>
          <p:cNvPr id="245" name="Google Shape;245;p35"/>
          <p:cNvSpPr/>
          <p:nvPr/>
        </p:nvSpPr>
        <p:spPr>
          <a:xfrm>
            <a:off x="7653608" y="2044584"/>
            <a:ext cx="294000" cy="3936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pic>
        <p:nvPicPr>
          <p:cNvPr id="251" name="Google Shape;251;p36"/>
          <p:cNvPicPr preferRelativeResize="0"/>
          <p:nvPr/>
        </p:nvPicPr>
        <p:blipFill rotWithShape="1">
          <a:blip r:embed="rId3">
            <a:alphaModFix/>
          </a:blip>
          <a:srcRect l="4773" t="30135" r="1629" b="12584"/>
          <a:stretch/>
        </p:blipFill>
        <p:spPr>
          <a:xfrm>
            <a:off x="104869" y="874819"/>
            <a:ext cx="8934268" cy="3075725"/>
          </a:xfrm>
          <a:prstGeom prst="rect">
            <a:avLst/>
          </a:prstGeom>
          <a:noFill/>
          <a:ln>
            <a:noFill/>
          </a:ln>
        </p:spPr>
      </p:pic>
      <p:sp>
        <p:nvSpPr>
          <p:cNvPr id="252" name="Google Shape;252;p36"/>
          <p:cNvSpPr txBox="1"/>
          <p:nvPr/>
        </p:nvSpPr>
        <p:spPr>
          <a:xfrm>
            <a:off x="208650" y="388381"/>
            <a:ext cx="88125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222222"/>
                </a:solidFill>
                <a:latin typeface="Oswald Medium"/>
                <a:ea typeface="Oswald Medium"/>
                <a:cs typeface="Oswald Medium"/>
                <a:sym typeface="Oswald Medium"/>
              </a:rPr>
              <a:t>CMHA HomeBASE Caseload and Projections through Feb 2028</a:t>
            </a:r>
            <a:endParaRPr sz="1800">
              <a:solidFill>
                <a:srgbClr val="222222"/>
              </a:solidFill>
              <a:latin typeface="Oswald Medium"/>
              <a:ea typeface="Oswald Medium"/>
              <a:cs typeface="Oswald Medium"/>
              <a:sym typeface="Oswald Medium"/>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Oswald Medium"/>
                <a:ea typeface="Oswald Medium"/>
                <a:cs typeface="Oswald Medium"/>
                <a:sym typeface="Oswald Medium"/>
              </a:rPr>
              <a:t>MA Changes to HomeBASE Eligibility </a:t>
            </a:r>
            <a:endParaRPr>
              <a:latin typeface="Oswald Medium"/>
              <a:ea typeface="Oswald Medium"/>
              <a:cs typeface="Oswald Medium"/>
              <a:sym typeface="Oswald Medium"/>
            </a:endParaRPr>
          </a:p>
        </p:txBody>
      </p:sp>
      <p:sp>
        <p:nvSpPr>
          <p:cNvPr id="265" name="Google Shape;265;p38"/>
          <p:cNvSpPr txBox="1">
            <a:spLocks noGrp="1"/>
          </p:cNvSpPr>
          <p:nvPr>
            <p:ph type="body" idx="1"/>
          </p:nvPr>
        </p:nvSpPr>
        <p:spPr>
          <a:xfrm>
            <a:off x="276422" y="1023123"/>
            <a:ext cx="8229600" cy="3416400"/>
          </a:xfrm>
          <a:prstGeom prst="rect">
            <a:avLst/>
          </a:prstGeom>
        </p:spPr>
        <p:txBody>
          <a:bodyPr spcFirstLastPara="1" wrap="square" lIns="91425" tIns="91425" rIns="91425" bIns="91425" anchor="t" anchorCtr="0">
            <a:noAutofit/>
          </a:bodyPr>
          <a:lstStyle/>
          <a:p>
            <a:pPr marL="0" lvl="0" indent="0" algn="l" rtl="0">
              <a:lnSpc>
                <a:spcPct val="105000"/>
              </a:lnSpc>
              <a:spcBef>
                <a:spcPts val="900"/>
              </a:spcBef>
              <a:spcAft>
                <a:spcPts val="0"/>
              </a:spcAft>
              <a:buClr>
                <a:schemeClr val="dk1"/>
              </a:buClr>
              <a:buSzPts val="1018"/>
              <a:buFont typeface="Arial"/>
              <a:buNone/>
            </a:pPr>
            <a:r>
              <a:rPr lang="en" sz="1495">
                <a:solidFill>
                  <a:schemeClr val="dk1"/>
                </a:solidFill>
                <a:latin typeface="Roboto"/>
                <a:ea typeface="Roboto"/>
                <a:cs typeface="Roboto"/>
                <a:sym typeface="Roboto"/>
              </a:rPr>
              <a:t>Key Changes and Eligibility Requirements (2025-2026):</a:t>
            </a:r>
            <a:endParaRPr sz="1495">
              <a:solidFill>
                <a:schemeClr val="dk1"/>
              </a:solidFill>
              <a:latin typeface="Roboto"/>
              <a:ea typeface="Roboto"/>
              <a:cs typeface="Roboto"/>
              <a:sym typeface="Roboto"/>
            </a:endParaRPr>
          </a:p>
          <a:p>
            <a:pPr marL="457200" lvl="0" indent="-323533" algn="l" rtl="0">
              <a:lnSpc>
                <a:spcPct val="105000"/>
              </a:lnSpc>
              <a:spcBef>
                <a:spcPts val="1200"/>
              </a:spcBef>
              <a:spcAft>
                <a:spcPts val="0"/>
              </a:spcAft>
              <a:buClr>
                <a:schemeClr val="dk1"/>
              </a:buClr>
              <a:buSzPts val="1495"/>
              <a:buFont typeface="Roboto"/>
              <a:buChar char="●"/>
            </a:pPr>
            <a:r>
              <a:rPr lang="en" sz="1495" b="1">
                <a:solidFill>
                  <a:schemeClr val="dk1"/>
                </a:solidFill>
                <a:latin typeface="Roboto"/>
                <a:ea typeface="Roboto"/>
                <a:cs typeface="Roboto"/>
                <a:sym typeface="Roboto"/>
              </a:rPr>
              <a:t>Pause on Third Year:</a:t>
            </a:r>
            <a:r>
              <a:rPr lang="en" sz="1495">
                <a:solidFill>
                  <a:schemeClr val="dk1"/>
                </a:solidFill>
                <a:latin typeface="Roboto"/>
                <a:ea typeface="Roboto"/>
                <a:cs typeface="Roboto"/>
                <a:sym typeface="Roboto"/>
              </a:rPr>
              <a:t> The state has paused approvals for the third year of HomeBASE support, aiming to focus on the most critical needs.</a:t>
            </a:r>
            <a:endParaRPr sz="1495">
              <a:solidFill>
                <a:schemeClr val="dk1"/>
              </a:solidFill>
              <a:latin typeface="Roboto"/>
              <a:ea typeface="Roboto"/>
              <a:cs typeface="Roboto"/>
              <a:sym typeface="Roboto"/>
            </a:endParaRPr>
          </a:p>
          <a:p>
            <a:pPr marL="457200" lvl="0" indent="-323533" algn="l" rtl="0">
              <a:lnSpc>
                <a:spcPct val="105000"/>
              </a:lnSpc>
              <a:spcBef>
                <a:spcPts val="0"/>
              </a:spcBef>
              <a:spcAft>
                <a:spcPts val="0"/>
              </a:spcAft>
              <a:buClr>
                <a:schemeClr val="dk1"/>
              </a:buClr>
              <a:buSzPts val="1495"/>
              <a:buFont typeface="Roboto"/>
              <a:buChar char="●"/>
            </a:pPr>
            <a:r>
              <a:rPr lang="en" sz="1495">
                <a:solidFill>
                  <a:schemeClr val="dk1"/>
                </a:solidFill>
                <a:latin typeface="Roboto"/>
                <a:ea typeface="Roboto"/>
                <a:cs typeface="Roboto"/>
                <a:sym typeface="Roboto"/>
              </a:rPr>
              <a:t>Income Limits: Eligibility is aligned with EA guidelines, which require household income to be at or below 200% of the Federal Poverty Level.</a:t>
            </a:r>
            <a:endParaRPr sz="1495">
              <a:solidFill>
                <a:schemeClr val="dk1"/>
              </a:solidFill>
              <a:latin typeface="Roboto"/>
              <a:ea typeface="Roboto"/>
              <a:cs typeface="Roboto"/>
              <a:sym typeface="Roboto"/>
            </a:endParaRPr>
          </a:p>
          <a:p>
            <a:pPr marL="457200" lvl="0" indent="-323533" algn="l" rtl="0">
              <a:lnSpc>
                <a:spcPct val="105000"/>
              </a:lnSpc>
              <a:spcBef>
                <a:spcPts val="0"/>
              </a:spcBef>
              <a:spcAft>
                <a:spcPts val="0"/>
              </a:spcAft>
              <a:buClr>
                <a:schemeClr val="dk1"/>
              </a:buClr>
              <a:buSzPts val="1495"/>
              <a:buFont typeface="Roboto"/>
              <a:buChar char="●"/>
            </a:pPr>
            <a:r>
              <a:rPr lang="en" sz="1495" b="1">
                <a:solidFill>
                  <a:schemeClr val="dk1"/>
                </a:solidFill>
                <a:latin typeface="Roboto"/>
                <a:ea typeface="Roboto"/>
                <a:cs typeface="Roboto"/>
                <a:sym typeface="Roboto"/>
              </a:rPr>
              <a:t>Eligibility Pathways: </a:t>
            </a:r>
            <a:r>
              <a:rPr lang="en" sz="1495">
                <a:solidFill>
                  <a:schemeClr val="dk1"/>
                </a:solidFill>
                <a:latin typeface="Roboto"/>
                <a:ea typeface="Roboto"/>
                <a:cs typeface="Roboto"/>
                <a:sym typeface="Roboto"/>
              </a:rPr>
              <a:t>Families must be eligible for the</a:t>
            </a:r>
            <a:r>
              <a:rPr lang="en" sz="1495">
                <a:solidFill>
                  <a:schemeClr val="dk1"/>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 </a:t>
            </a:r>
            <a:r>
              <a:rPr lang="en" sz="1495">
                <a:solidFill>
                  <a:schemeClr val="hlink"/>
                </a:solidFill>
                <a:uFill>
                  <a:noFill/>
                </a:uFill>
                <a:latin typeface="Roboto"/>
                <a:ea typeface="Roboto"/>
                <a:cs typeface="Roboto"/>
                <a:sym typeface="Roboto"/>
                <a:hlinkClick r:id="rId3"/>
              </a:rPr>
              <a:t>Emergency Assistance (EA) shelter system</a:t>
            </a:r>
            <a:r>
              <a:rPr lang="en" sz="1495">
                <a:solidFill>
                  <a:schemeClr val="dk1"/>
                </a:solidFill>
                <a:latin typeface="Roboto"/>
                <a:ea typeface="Roboto"/>
                <a:cs typeface="Roboto"/>
                <a:sym typeface="Roboto"/>
              </a:rPr>
              <a:t>. This includes "Front Door" (homeless), "Back Door" (in shelter), or "Side Door" (domestic violence shelters) access points.</a:t>
            </a:r>
            <a:endParaRPr sz="1495">
              <a:solidFill>
                <a:schemeClr val="dk1"/>
              </a:solidFill>
              <a:latin typeface="Roboto"/>
              <a:ea typeface="Roboto"/>
              <a:cs typeface="Roboto"/>
              <a:sym typeface="Roboto"/>
            </a:endParaRPr>
          </a:p>
          <a:p>
            <a:pPr marL="457200" lvl="0" indent="-323533" algn="l" rtl="0">
              <a:lnSpc>
                <a:spcPct val="105000"/>
              </a:lnSpc>
              <a:spcBef>
                <a:spcPts val="0"/>
              </a:spcBef>
              <a:spcAft>
                <a:spcPts val="0"/>
              </a:spcAft>
              <a:buClr>
                <a:schemeClr val="dk1"/>
              </a:buClr>
              <a:buSzPts val="1495"/>
              <a:buFont typeface="Roboto"/>
              <a:buChar char="●"/>
            </a:pPr>
            <a:r>
              <a:rPr lang="en" sz="1495" b="1">
                <a:solidFill>
                  <a:schemeClr val="dk1"/>
                </a:solidFill>
                <a:latin typeface="Roboto"/>
                <a:ea typeface="Roboto"/>
                <a:cs typeface="Roboto"/>
                <a:sym typeface="Roboto"/>
              </a:rPr>
              <a:t>Over-Income Rule:</a:t>
            </a:r>
            <a:r>
              <a:rPr lang="en" sz="1495">
                <a:solidFill>
                  <a:schemeClr val="dk1"/>
                </a:solidFill>
                <a:latin typeface="Roboto"/>
                <a:ea typeface="Roboto"/>
                <a:cs typeface="Roboto"/>
                <a:sym typeface="Roboto"/>
              </a:rPr>
              <a:t> If income exceeds the limit while receiving benefits, families may continue to receive assistance for 12 months, provided they are complying with a stabilization plan.</a:t>
            </a:r>
            <a:endParaRPr sz="1495">
              <a:solidFill>
                <a:schemeClr val="dk1"/>
              </a:solidFill>
              <a:latin typeface="Roboto"/>
              <a:ea typeface="Roboto"/>
              <a:cs typeface="Roboto"/>
              <a:sym typeface="Roboto"/>
            </a:endParaRPr>
          </a:p>
          <a:p>
            <a:pPr marL="457200" lvl="0" indent="-323533" algn="l" rtl="0">
              <a:lnSpc>
                <a:spcPct val="105000"/>
              </a:lnSpc>
              <a:spcBef>
                <a:spcPts val="0"/>
              </a:spcBef>
              <a:spcAft>
                <a:spcPts val="0"/>
              </a:spcAft>
              <a:buClr>
                <a:schemeClr val="dk1"/>
              </a:buClr>
              <a:buSzPts val="1495"/>
              <a:buFont typeface="Roboto"/>
              <a:buChar char="●"/>
            </a:pPr>
            <a:r>
              <a:rPr lang="en" sz="1495" b="1">
                <a:solidFill>
                  <a:schemeClr val="dk1"/>
                </a:solidFill>
                <a:latin typeface="Roboto"/>
                <a:ea typeface="Roboto"/>
                <a:cs typeface="Roboto"/>
                <a:sym typeface="Roboto"/>
              </a:rPr>
              <a:t>Proposed Changes: </a:t>
            </a:r>
            <a:r>
              <a:rPr lang="en" sz="1495">
                <a:solidFill>
                  <a:schemeClr val="dk1"/>
                </a:solidFill>
                <a:latin typeface="Roboto"/>
                <a:ea typeface="Roboto"/>
                <a:cs typeface="Roboto"/>
                <a:sym typeface="Roboto"/>
              </a:rPr>
              <a:t>The administration has proposed lowering total benefits to $25,000 per year for two years, shifting away from the previous $30,000 over two years ($45,000 over three) to manage costs</a:t>
            </a:r>
            <a:endParaRPr sz="1495">
              <a:solidFill>
                <a:schemeClr val="dk1"/>
              </a:solidFill>
              <a:latin typeface="Roboto"/>
              <a:ea typeface="Roboto"/>
              <a:cs typeface="Roboto"/>
              <a:sym typeface="Roboto"/>
            </a:endParaRPr>
          </a:p>
          <a:p>
            <a:pPr marL="0" lvl="0" indent="0" algn="l" rtl="0">
              <a:lnSpc>
                <a:spcPct val="105000"/>
              </a:lnSpc>
              <a:spcBef>
                <a:spcPts val="2100"/>
              </a:spcBef>
              <a:spcAft>
                <a:spcPts val="1200"/>
              </a:spcAft>
              <a:buSzPts val="1018"/>
              <a:buNone/>
            </a:pPr>
            <a:endParaRPr sz="1865"/>
          </a:p>
        </p:txBody>
      </p:sp>
      <p:sp>
        <p:nvSpPr>
          <p:cNvPr id="266" name="Google Shape;266;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sp>
        <p:nvSpPr>
          <p:cNvPr id="267" name="Google Shape;267;p38"/>
          <p:cNvSpPr txBox="1"/>
          <p:nvPr/>
        </p:nvSpPr>
        <p:spPr>
          <a:xfrm>
            <a:off x="311700" y="4568875"/>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Source:  </a:t>
            </a:r>
            <a:r>
              <a:rPr lang="en" sz="1200" u="sng">
                <a:solidFill>
                  <a:schemeClr val="hlink"/>
                </a:solidFill>
                <a:hlinkClick r:id="rId4"/>
              </a:rPr>
              <a:t>HB Admin Plan_March 2026.pdf</a:t>
            </a:r>
            <a:r>
              <a:rPr lang="en" sz="1200">
                <a:solidFill>
                  <a:schemeClr val="dk1"/>
                </a:solidFill>
              </a:rPr>
              <a:t> </a:t>
            </a:r>
            <a:endParaRPr sz="1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pic>
        <p:nvPicPr>
          <p:cNvPr id="273" name="Google Shape;273;p39"/>
          <p:cNvPicPr preferRelativeResize="0"/>
          <p:nvPr/>
        </p:nvPicPr>
        <p:blipFill>
          <a:blip r:embed="rId3">
            <a:alphaModFix/>
          </a:blip>
          <a:stretch>
            <a:fillRect/>
          </a:stretch>
        </p:blipFill>
        <p:spPr>
          <a:xfrm>
            <a:off x="152400" y="152400"/>
            <a:ext cx="8471700" cy="47653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0"/>
          <p:cNvSpPr txBox="1">
            <a:spLocks noGrp="1"/>
          </p:cNvSpPr>
          <p:nvPr>
            <p:ph type="title"/>
          </p:nvPr>
        </p:nvSpPr>
        <p:spPr>
          <a:xfrm>
            <a:off x="423459" y="243475"/>
            <a:ext cx="82971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Oswald Medium"/>
                <a:ea typeface="Oswald Medium"/>
                <a:cs typeface="Oswald Medium"/>
                <a:sym typeface="Oswald Medium"/>
              </a:rPr>
              <a:t>Current capacity of EA Family Shelters in the City of Worcester</a:t>
            </a:r>
            <a:endParaRPr/>
          </a:p>
        </p:txBody>
      </p:sp>
      <p:sp>
        <p:nvSpPr>
          <p:cNvPr id="279" name="Google Shape;279;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graphicFrame>
        <p:nvGraphicFramePr>
          <p:cNvPr id="280" name="Google Shape;280;p40"/>
          <p:cNvGraphicFramePr/>
          <p:nvPr/>
        </p:nvGraphicFramePr>
        <p:xfrm>
          <a:off x="953382" y="816175"/>
          <a:ext cx="3000000" cy="3000000"/>
        </p:xfrm>
        <a:graphic>
          <a:graphicData uri="http://schemas.openxmlformats.org/drawingml/2006/table">
            <a:tbl>
              <a:tblPr>
                <a:noFill/>
                <a:tableStyleId>{64031D07-A43B-4F48-A1F1-0E8C7A8B57B2}</a:tableStyleId>
              </a:tblPr>
              <a:tblGrid>
                <a:gridCol w="2519775">
                  <a:extLst>
                    <a:ext uri="{9D8B030D-6E8A-4147-A177-3AD203B41FA5}">
                      <a16:colId xmlns:a16="http://schemas.microsoft.com/office/drawing/2014/main" val="20000"/>
                    </a:ext>
                  </a:extLst>
                </a:gridCol>
                <a:gridCol w="2046125">
                  <a:extLst>
                    <a:ext uri="{9D8B030D-6E8A-4147-A177-3AD203B41FA5}">
                      <a16:colId xmlns:a16="http://schemas.microsoft.com/office/drawing/2014/main" val="20001"/>
                    </a:ext>
                  </a:extLst>
                </a:gridCol>
                <a:gridCol w="2027175">
                  <a:extLst>
                    <a:ext uri="{9D8B030D-6E8A-4147-A177-3AD203B41FA5}">
                      <a16:colId xmlns:a16="http://schemas.microsoft.com/office/drawing/2014/main" val="20002"/>
                    </a:ext>
                  </a:extLst>
                </a:gridCol>
                <a:gridCol w="644150">
                  <a:extLst>
                    <a:ext uri="{9D8B030D-6E8A-4147-A177-3AD203B41FA5}">
                      <a16:colId xmlns:a16="http://schemas.microsoft.com/office/drawing/2014/main" val="20003"/>
                    </a:ext>
                  </a:extLst>
                </a:gridCol>
              </a:tblGrid>
              <a:tr h="455550">
                <a:tc gridSpan="3">
                  <a:txBody>
                    <a:bodyPr/>
                    <a:lstStyle/>
                    <a:p>
                      <a:pPr marL="0" lvl="0" indent="0" algn="ctr" rtl="0">
                        <a:lnSpc>
                          <a:spcPct val="115000"/>
                        </a:lnSpc>
                        <a:spcBef>
                          <a:spcPts val="0"/>
                        </a:spcBef>
                        <a:spcAft>
                          <a:spcPts val="0"/>
                        </a:spcAft>
                        <a:buNone/>
                      </a:pPr>
                      <a:r>
                        <a:rPr lang="en" sz="1600" b="1"/>
                        <a:t>City of Worcester</a:t>
                      </a:r>
                      <a:endParaRPr sz="1600" b="1"/>
                    </a:p>
                  </a:txBody>
                  <a:tcPr marL="28575" marR="28575" marT="91425" marB="91425"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lvl="0" indent="0" algn="l" rtl="0">
                        <a:spcBef>
                          <a:spcPts val="0"/>
                        </a:spcBef>
                        <a:spcAft>
                          <a:spcPts val="0"/>
                        </a:spcAft>
                        <a:buNone/>
                      </a:pPr>
                      <a:endParaRPr/>
                    </a:p>
                  </a:txBody>
                  <a:tcPr marL="28575" marR="28575" marT="91425" marB="91425"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937600">
                <a:tc>
                  <a:txBody>
                    <a:bodyPr/>
                    <a:lstStyle/>
                    <a:p>
                      <a:pPr marL="0" lvl="0" indent="0" algn="l" rtl="0">
                        <a:lnSpc>
                          <a:spcPct val="115000"/>
                        </a:lnSpc>
                        <a:spcBef>
                          <a:spcPts val="0"/>
                        </a:spcBef>
                        <a:spcAft>
                          <a:spcPts val="0"/>
                        </a:spcAft>
                        <a:buNone/>
                      </a:pPr>
                      <a:r>
                        <a:rPr lang="en" sz="1100" i="1"/>
                        <a:t>Organization Name</a:t>
                      </a:r>
                      <a:endParaRPr sz="1100" i="1"/>
                    </a:p>
                  </a:txBody>
                  <a:tcPr marL="28575" marR="28575" marT="91425" marB="91425"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FFFFFF"/>
                      </a:solidFill>
                      <a:prstDash val="solid"/>
                      <a:round/>
                      <a:headEnd type="none" w="sm" len="sm"/>
                      <a:tailEnd type="none" w="sm" len="sm"/>
                    </a:lnB>
                    <a:solidFill>
                      <a:srgbClr val="CDD4D6"/>
                    </a:solidFill>
                  </a:tcPr>
                </a:tc>
                <a:tc>
                  <a:txBody>
                    <a:bodyPr/>
                    <a:lstStyle/>
                    <a:p>
                      <a:pPr marL="0" lvl="0" indent="0" algn="l" rtl="0">
                        <a:lnSpc>
                          <a:spcPct val="115000"/>
                        </a:lnSpc>
                        <a:spcBef>
                          <a:spcPts val="0"/>
                        </a:spcBef>
                        <a:spcAft>
                          <a:spcPts val="0"/>
                        </a:spcAft>
                        <a:buNone/>
                      </a:pPr>
                      <a:r>
                        <a:rPr lang="en" sz="1100" i="1"/>
                        <a:t>Project Name</a:t>
                      </a:r>
                      <a:endParaRPr sz="1100" i="1"/>
                    </a:p>
                  </a:txBody>
                  <a:tcPr marL="28575" marR="28575" marT="91425" marB="91425"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FFFFFF"/>
                      </a:solidFill>
                      <a:prstDash val="solid"/>
                      <a:round/>
                      <a:headEnd type="none" w="sm" len="sm"/>
                      <a:tailEnd type="none" w="sm" len="sm"/>
                    </a:lnB>
                    <a:solidFill>
                      <a:srgbClr val="CDD4D6"/>
                    </a:solidFill>
                  </a:tcPr>
                </a:tc>
                <a:tc>
                  <a:txBody>
                    <a:bodyPr/>
                    <a:lstStyle/>
                    <a:p>
                      <a:pPr marL="0" lvl="0" indent="0" algn="l" rtl="0">
                        <a:lnSpc>
                          <a:spcPct val="115000"/>
                        </a:lnSpc>
                        <a:spcBef>
                          <a:spcPts val="0"/>
                        </a:spcBef>
                        <a:spcAft>
                          <a:spcPts val="0"/>
                        </a:spcAft>
                        <a:buNone/>
                      </a:pPr>
                      <a:r>
                        <a:rPr lang="en" sz="1100">
                          <a:solidFill>
                            <a:srgbClr val="FFFFFF"/>
                          </a:solidFill>
                        </a:rPr>
                        <a:t>Units HH w/ Children</a:t>
                      </a:r>
                      <a:endParaRPr sz="1100">
                        <a:solidFill>
                          <a:srgbClr val="FFFFFF"/>
                        </a:solidFill>
                      </a:endParaRPr>
                    </a:p>
                  </a:txBody>
                  <a:tcPr marL="28575" marR="28575" marT="91425" marB="91425"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FFFFFF"/>
                      </a:solidFill>
                      <a:prstDash val="solid"/>
                      <a:round/>
                      <a:headEnd type="none" w="sm" len="sm"/>
                      <a:tailEnd type="none" w="sm" len="sm"/>
                    </a:lnB>
                    <a:solidFill>
                      <a:srgbClr val="39535E"/>
                    </a:solidFill>
                  </a:tcPr>
                </a:tc>
                <a:tc>
                  <a:txBody>
                    <a:bodyPr/>
                    <a:lstStyle/>
                    <a:p>
                      <a:pPr marL="0" lvl="0" indent="0" algn="l" rtl="0">
                        <a:lnSpc>
                          <a:spcPct val="115000"/>
                        </a:lnSpc>
                        <a:spcBef>
                          <a:spcPts val="0"/>
                        </a:spcBef>
                        <a:spcAft>
                          <a:spcPts val="0"/>
                        </a:spcAft>
                        <a:buNone/>
                      </a:pPr>
                      <a:r>
                        <a:rPr lang="en" sz="1100">
                          <a:solidFill>
                            <a:srgbClr val="FFFFFF"/>
                          </a:solidFill>
                        </a:rPr>
                        <a:t>Beds HH w/ Children</a:t>
                      </a:r>
                      <a:endParaRPr sz="1100">
                        <a:solidFill>
                          <a:srgbClr val="FFFFFF"/>
                        </a:solidFill>
                      </a:endParaRPr>
                    </a:p>
                  </a:txBody>
                  <a:tcPr marL="91425" marR="91425" marT="91425" marB="91425" anchor="b">
                    <a:lnL w="6350" cap="flat" cmpd="sng">
                      <a:solidFill>
                        <a:srgbClr val="CCCCCC"/>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FFFFFF"/>
                      </a:solidFill>
                      <a:prstDash val="solid"/>
                      <a:round/>
                      <a:headEnd type="none" w="sm" len="sm"/>
                      <a:tailEnd type="none" w="sm" len="sm"/>
                    </a:lnB>
                    <a:solidFill>
                      <a:srgbClr val="39535E"/>
                    </a:solidFill>
                  </a:tcPr>
                </a:tc>
                <a:extLst>
                  <a:ext uri="{0D108BD9-81ED-4DB2-BD59-A6C34878D82A}">
                    <a16:rowId xmlns:a16="http://schemas.microsoft.com/office/drawing/2014/main" val="10001"/>
                  </a:ext>
                </a:extLst>
              </a:tr>
              <a:tr h="672950">
                <a:tc>
                  <a:txBody>
                    <a:bodyPr/>
                    <a:lstStyle/>
                    <a:p>
                      <a:pPr marL="0" lvl="0" indent="0" algn="l" rtl="0">
                        <a:lnSpc>
                          <a:spcPct val="115000"/>
                        </a:lnSpc>
                        <a:spcBef>
                          <a:spcPts val="0"/>
                        </a:spcBef>
                        <a:spcAft>
                          <a:spcPts val="0"/>
                        </a:spcAft>
                        <a:buNone/>
                      </a:pPr>
                      <a:r>
                        <a:rPr lang="en"/>
                        <a:t>Catholic Charities - Worcester EA Total</a:t>
                      </a:r>
                      <a:endParaRPr/>
                    </a:p>
                  </a:txBody>
                  <a:tcPr marL="91425" marR="91425" marT="91425" marB="91425" anchor="b">
                    <a:lnL w="6350" cap="flat" cmpd="sng">
                      <a:solidFill>
                        <a:srgbClr val="CCCCCC"/>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FFFFFF"/>
                      </a:solidFill>
                      <a:prstDash val="solid"/>
                      <a:round/>
                      <a:headEnd type="none" w="sm" len="sm"/>
                      <a:tailEnd type="none" w="sm" len="sm"/>
                    </a:lnT>
                    <a:lnB w="6350" cap="flat" cmpd="sng">
                      <a:solidFill>
                        <a:srgbClr val="FFFFFF"/>
                      </a:solidFill>
                      <a:prstDash val="solid"/>
                      <a:round/>
                      <a:headEnd type="none" w="sm" len="sm"/>
                      <a:tailEnd type="none" w="sm" len="sm"/>
                    </a:lnB>
                    <a:solidFill>
                      <a:srgbClr val="CDD4D6"/>
                    </a:solidFill>
                  </a:tcPr>
                </a:tc>
                <a:tc>
                  <a:txBody>
                    <a:bodyPr/>
                    <a:lstStyle/>
                    <a:p>
                      <a:pPr marL="0" lvl="0" indent="0" algn="l" rtl="0">
                        <a:spcBef>
                          <a:spcPts val="0"/>
                        </a:spcBef>
                        <a:spcAft>
                          <a:spcPts val="0"/>
                        </a:spcAft>
                        <a:buNone/>
                      </a:pPr>
                      <a:endParaRPr/>
                    </a:p>
                  </a:txBody>
                  <a:tcPr marL="28575" marR="28575" marT="91425" marB="91425" anchor="b">
                    <a:lnL w="6350" cap="flat" cmpd="sng">
                      <a:solidFill>
                        <a:srgbClr val="000000"/>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FFFFFF"/>
                      </a:solidFill>
                      <a:prstDash val="solid"/>
                      <a:round/>
                      <a:headEnd type="none" w="sm" len="sm"/>
                      <a:tailEnd type="none" w="sm" len="sm"/>
                    </a:lnT>
                    <a:lnB w="6350" cap="flat" cmpd="sng">
                      <a:solidFill>
                        <a:srgbClr val="FFFFFF"/>
                      </a:solidFill>
                      <a:prstDash val="solid"/>
                      <a:round/>
                      <a:headEnd type="none" w="sm" len="sm"/>
                      <a:tailEnd type="none" w="sm" len="sm"/>
                    </a:lnB>
                    <a:solidFill>
                      <a:srgbClr val="CDD4D6"/>
                    </a:solidFill>
                  </a:tcPr>
                </a:tc>
                <a:tc>
                  <a:txBody>
                    <a:bodyPr/>
                    <a:lstStyle/>
                    <a:p>
                      <a:pPr marL="0" lvl="0" indent="0" algn="r" rtl="0">
                        <a:lnSpc>
                          <a:spcPct val="115000"/>
                        </a:lnSpc>
                        <a:spcBef>
                          <a:spcPts val="0"/>
                        </a:spcBef>
                        <a:spcAft>
                          <a:spcPts val="0"/>
                        </a:spcAft>
                        <a:buNone/>
                      </a:pPr>
                      <a:r>
                        <a:rPr lang="en"/>
                        <a:t>12</a:t>
                      </a:r>
                      <a:endParaRPr/>
                    </a:p>
                  </a:txBody>
                  <a:tcPr marL="28575" marR="28575" marT="91425" marB="91425"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FFFFFF"/>
                      </a:solidFill>
                      <a:prstDash val="solid"/>
                      <a:round/>
                      <a:headEnd type="none" w="sm" len="sm"/>
                      <a:tailEnd type="none" w="sm" len="sm"/>
                    </a:lnT>
                    <a:lnB w="6350" cap="flat" cmpd="sng">
                      <a:solidFill>
                        <a:srgbClr val="FFFFFF"/>
                      </a:solidFill>
                      <a:prstDash val="solid"/>
                      <a:round/>
                      <a:headEnd type="none" w="sm" len="sm"/>
                      <a:tailEnd type="none" w="sm" len="sm"/>
                    </a:lnB>
                    <a:solidFill>
                      <a:srgbClr val="CDD4D6"/>
                    </a:solidFill>
                  </a:tcPr>
                </a:tc>
                <a:tc>
                  <a:txBody>
                    <a:bodyPr/>
                    <a:lstStyle/>
                    <a:p>
                      <a:pPr marL="0" lvl="0" indent="0" algn="r" rtl="0">
                        <a:lnSpc>
                          <a:spcPct val="115000"/>
                        </a:lnSpc>
                        <a:spcBef>
                          <a:spcPts val="0"/>
                        </a:spcBef>
                        <a:spcAft>
                          <a:spcPts val="0"/>
                        </a:spcAft>
                        <a:buNone/>
                      </a:pPr>
                      <a:r>
                        <a:rPr lang="en"/>
                        <a:t>35</a:t>
                      </a:r>
                      <a:endParaRPr/>
                    </a:p>
                  </a:txBody>
                  <a:tcPr marL="28575" marR="28575" marT="91425" marB="91425"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FFFFFF"/>
                      </a:solidFill>
                      <a:prstDash val="solid"/>
                      <a:round/>
                      <a:headEnd type="none" w="sm" len="sm"/>
                      <a:tailEnd type="none" w="sm" len="sm"/>
                    </a:lnT>
                    <a:lnB w="6350" cap="flat" cmpd="sng">
                      <a:solidFill>
                        <a:srgbClr val="FFFFFF"/>
                      </a:solidFill>
                      <a:prstDash val="solid"/>
                      <a:round/>
                      <a:headEnd type="none" w="sm" len="sm"/>
                      <a:tailEnd type="none" w="sm" len="sm"/>
                    </a:lnB>
                    <a:solidFill>
                      <a:srgbClr val="CDD4D6"/>
                    </a:solidFill>
                  </a:tcPr>
                </a:tc>
                <a:extLst>
                  <a:ext uri="{0D108BD9-81ED-4DB2-BD59-A6C34878D82A}">
                    <a16:rowId xmlns:a16="http://schemas.microsoft.com/office/drawing/2014/main" val="10002"/>
                  </a:ext>
                </a:extLst>
              </a:tr>
              <a:tr h="672950">
                <a:tc>
                  <a:txBody>
                    <a:bodyPr/>
                    <a:lstStyle/>
                    <a:p>
                      <a:pPr marL="0" lvl="0" indent="0" algn="l" rtl="0">
                        <a:lnSpc>
                          <a:spcPct val="115000"/>
                        </a:lnSpc>
                        <a:spcBef>
                          <a:spcPts val="0"/>
                        </a:spcBef>
                        <a:spcAft>
                          <a:spcPts val="0"/>
                        </a:spcAft>
                        <a:buNone/>
                      </a:pPr>
                      <a:r>
                        <a:rPr lang="en"/>
                        <a:t>Central Mass Housing Alliance EA Total</a:t>
                      </a:r>
                      <a:endParaRPr/>
                    </a:p>
                  </a:txBody>
                  <a:tcPr marL="91425" marR="91425" marT="91425" marB="91425" anchor="b">
                    <a:lnL w="6350" cap="flat" cmpd="sng">
                      <a:solidFill>
                        <a:srgbClr val="CCCCCC"/>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FFFFFF"/>
                      </a:solidFill>
                      <a:prstDash val="solid"/>
                      <a:round/>
                      <a:headEnd type="none" w="sm" len="sm"/>
                      <a:tailEnd type="none" w="sm" len="sm"/>
                    </a:lnT>
                    <a:lnB w="6350" cap="flat" cmpd="sng">
                      <a:solidFill>
                        <a:srgbClr val="FFFFFF"/>
                      </a:solidFill>
                      <a:prstDash val="solid"/>
                      <a:round/>
                      <a:headEnd type="none" w="sm" len="sm"/>
                      <a:tailEnd type="none" w="sm" len="sm"/>
                    </a:lnB>
                    <a:solidFill>
                      <a:srgbClr val="CDD4D6"/>
                    </a:solidFill>
                  </a:tcPr>
                </a:tc>
                <a:tc>
                  <a:txBody>
                    <a:bodyPr/>
                    <a:lstStyle/>
                    <a:p>
                      <a:pPr marL="0" lvl="0" indent="0" algn="l" rtl="0">
                        <a:spcBef>
                          <a:spcPts val="0"/>
                        </a:spcBef>
                        <a:spcAft>
                          <a:spcPts val="0"/>
                        </a:spcAft>
                        <a:buNone/>
                      </a:pPr>
                      <a:endParaRPr/>
                    </a:p>
                  </a:txBody>
                  <a:tcPr marL="28575" marR="28575" marT="91425" marB="91425" anchor="b">
                    <a:lnL w="6350" cap="flat" cmpd="sng">
                      <a:solidFill>
                        <a:srgbClr val="000000"/>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FFFFFF"/>
                      </a:solidFill>
                      <a:prstDash val="solid"/>
                      <a:round/>
                      <a:headEnd type="none" w="sm" len="sm"/>
                      <a:tailEnd type="none" w="sm" len="sm"/>
                    </a:lnT>
                    <a:lnB w="6350" cap="flat" cmpd="sng">
                      <a:solidFill>
                        <a:srgbClr val="FFFFFF"/>
                      </a:solidFill>
                      <a:prstDash val="solid"/>
                      <a:round/>
                      <a:headEnd type="none" w="sm" len="sm"/>
                      <a:tailEnd type="none" w="sm" len="sm"/>
                    </a:lnB>
                    <a:solidFill>
                      <a:srgbClr val="CDD4D6"/>
                    </a:solidFill>
                  </a:tcPr>
                </a:tc>
                <a:tc>
                  <a:txBody>
                    <a:bodyPr/>
                    <a:lstStyle/>
                    <a:p>
                      <a:pPr marL="0" lvl="0" indent="0" algn="r" rtl="0">
                        <a:lnSpc>
                          <a:spcPct val="115000"/>
                        </a:lnSpc>
                        <a:spcBef>
                          <a:spcPts val="0"/>
                        </a:spcBef>
                        <a:spcAft>
                          <a:spcPts val="0"/>
                        </a:spcAft>
                        <a:buNone/>
                      </a:pPr>
                      <a:r>
                        <a:rPr lang="en"/>
                        <a:t>131</a:t>
                      </a:r>
                      <a:endParaRPr/>
                    </a:p>
                  </a:txBody>
                  <a:tcPr marL="28575" marR="28575" marT="91425" marB="91425"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FFFFFF"/>
                      </a:solidFill>
                      <a:prstDash val="solid"/>
                      <a:round/>
                      <a:headEnd type="none" w="sm" len="sm"/>
                      <a:tailEnd type="none" w="sm" len="sm"/>
                    </a:lnT>
                    <a:lnB w="6350" cap="flat" cmpd="sng">
                      <a:solidFill>
                        <a:srgbClr val="FFFFFF"/>
                      </a:solidFill>
                      <a:prstDash val="solid"/>
                      <a:round/>
                      <a:headEnd type="none" w="sm" len="sm"/>
                      <a:tailEnd type="none" w="sm" len="sm"/>
                    </a:lnB>
                    <a:solidFill>
                      <a:srgbClr val="CDD4D6"/>
                    </a:solidFill>
                  </a:tcPr>
                </a:tc>
                <a:tc>
                  <a:txBody>
                    <a:bodyPr/>
                    <a:lstStyle/>
                    <a:p>
                      <a:pPr marL="0" lvl="0" indent="0" algn="r" rtl="0">
                        <a:lnSpc>
                          <a:spcPct val="115000"/>
                        </a:lnSpc>
                        <a:spcBef>
                          <a:spcPts val="0"/>
                        </a:spcBef>
                        <a:spcAft>
                          <a:spcPts val="0"/>
                        </a:spcAft>
                        <a:buNone/>
                      </a:pPr>
                      <a:r>
                        <a:rPr lang="en"/>
                        <a:t>423</a:t>
                      </a:r>
                      <a:endParaRPr/>
                    </a:p>
                  </a:txBody>
                  <a:tcPr marL="28575" marR="28575" marT="91425" marB="91425"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FFFFFF"/>
                      </a:solidFill>
                      <a:prstDash val="solid"/>
                      <a:round/>
                      <a:headEnd type="none" w="sm" len="sm"/>
                      <a:tailEnd type="none" w="sm" len="sm"/>
                    </a:lnT>
                    <a:lnB w="6350" cap="flat" cmpd="sng">
                      <a:solidFill>
                        <a:srgbClr val="FFFFFF"/>
                      </a:solidFill>
                      <a:prstDash val="solid"/>
                      <a:round/>
                      <a:headEnd type="none" w="sm" len="sm"/>
                      <a:tailEnd type="none" w="sm" len="sm"/>
                    </a:lnB>
                    <a:solidFill>
                      <a:srgbClr val="CDD4D6"/>
                    </a:solidFill>
                  </a:tcPr>
                </a:tc>
                <a:extLst>
                  <a:ext uri="{0D108BD9-81ED-4DB2-BD59-A6C34878D82A}">
                    <a16:rowId xmlns:a16="http://schemas.microsoft.com/office/drawing/2014/main" val="10003"/>
                  </a:ext>
                </a:extLst>
              </a:tr>
              <a:tr h="427200">
                <a:tc>
                  <a:txBody>
                    <a:bodyPr/>
                    <a:lstStyle/>
                    <a:p>
                      <a:pPr marL="0" lvl="0" indent="0" algn="l" rtl="0">
                        <a:lnSpc>
                          <a:spcPct val="115000"/>
                        </a:lnSpc>
                        <a:spcBef>
                          <a:spcPts val="0"/>
                        </a:spcBef>
                        <a:spcAft>
                          <a:spcPts val="0"/>
                        </a:spcAft>
                        <a:buNone/>
                      </a:pPr>
                      <a:r>
                        <a:rPr lang="en"/>
                        <a:t>Friendly House EA Total</a:t>
                      </a:r>
                      <a:endParaRPr/>
                    </a:p>
                  </a:txBody>
                  <a:tcPr marL="28575" marR="28575" marT="91425" marB="91425"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FFFFFF"/>
                      </a:solidFill>
                      <a:prstDash val="solid"/>
                      <a:round/>
                      <a:headEnd type="none" w="sm" len="sm"/>
                      <a:tailEnd type="none" w="sm" len="sm"/>
                    </a:lnT>
                    <a:lnB w="6350" cap="flat" cmpd="sng">
                      <a:solidFill>
                        <a:srgbClr val="000000"/>
                      </a:solidFill>
                      <a:prstDash val="solid"/>
                      <a:round/>
                      <a:headEnd type="none" w="sm" len="sm"/>
                      <a:tailEnd type="none" w="sm" len="sm"/>
                    </a:lnB>
                    <a:solidFill>
                      <a:srgbClr val="CDD4D6"/>
                    </a:solidFill>
                  </a:tcPr>
                </a:tc>
                <a:tc>
                  <a:txBody>
                    <a:bodyPr/>
                    <a:lstStyle/>
                    <a:p>
                      <a:pPr marL="0" lvl="0" indent="0" algn="l" rtl="0">
                        <a:spcBef>
                          <a:spcPts val="0"/>
                        </a:spcBef>
                        <a:spcAft>
                          <a:spcPts val="0"/>
                        </a:spcAft>
                        <a:buNone/>
                      </a:pPr>
                      <a:endParaRPr/>
                    </a:p>
                  </a:txBody>
                  <a:tcPr marL="28575" marR="28575" marT="91425" marB="91425"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FFFFFF"/>
                      </a:solidFill>
                      <a:prstDash val="solid"/>
                      <a:round/>
                      <a:headEnd type="none" w="sm" len="sm"/>
                      <a:tailEnd type="none" w="sm" len="sm"/>
                    </a:lnT>
                    <a:lnB w="6350" cap="flat" cmpd="sng">
                      <a:solidFill>
                        <a:srgbClr val="000000"/>
                      </a:solidFill>
                      <a:prstDash val="solid"/>
                      <a:round/>
                      <a:headEnd type="none" w="sm" len="sm"/>
                      <a:tailEnd type="none" w="sm" len="sm"/>
                    </a:lnB>
                    <a:solidFill>
                      <a:srgbClr val="CDD4D6"/>
                    </a:solidFill>
                  </a:tcPr>
                </a:tc>
                <a:tc>
                  <a:txBody>
                    <a:bodyPr/>
                    <a:lstStyle/>
                    <a:p>
                      <a:pPr marL="0" lvl="0" indent="0" algn="r" rtl="0">
                        <a:lnSpc>
                          <a:spcPct val="115000"/>
                        </a:lnSpc>
                        <a:spcBef>
                          <a:spcPts val="0"/>
                        </a:spcBef>
                        <a:spcAft>
                          <a:spcPts val="0"/>
                        </a:spcAft>
                        <a:buNone/>
                      </a:pPr>
                      <a:r>
                        <a:rPr lang="en"/>
                        <a:t>53</a:t>
                      </a:r>
                      <a:endParaRPr/>
                    </a:p>
                  </a:txBody>
                  <a:tcPr marL="28575" marR="28575" marT="91425" marB="91425"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FFFFFF"/>
                      </a:solidFill>
                      <a:prstDash val="solid"/>
                      <a:round/>
                      <a:headEnd type="none" w="sm" len="sm"/>
                      <a:tailEnd type="none" w="sm" len="sm"/>
                    </a:lnT>
                    <a:lnB w="6350" cap="flat" cmpd="sng">
                      <a:solidFill>
                        <a:srgbClr val="000000"/>
                      </a:solidFill>
                      <a:prstDash val="solid"/>
                      <a:round/>
                      <a:headEnd type="none" w="sm" len="sm"/>
                      <a:tailEnd type="none" w="sm" len="sm"/>
                    </a:lnB>
                    <a:solidFill>
                      <a:srgbClr val="CDD4D6"/>
                    </a:solidFill>
                  </a:tcPr>
                </a:tc>
                <a:tc>
                  <a:txBody>
                    <a:bodyPr/>
                    <a:lstStyle/>
                    <a:p>
                      <a:pPr marL="0" lvl="0" indent="0" algn="r" rtl="0">
                        <a:lnSpc>
                          <a:spcPct val="115000"/>
                        </a:lnSpc>
                        <a:spcBef>
                          <a:spcPts val="0"/>
                        </a:spcBef>
                        <a:spcAft>
                          <a:spcPts val="0"/>
                        </a:spcAft>
                        <a:buNone/>
                      </a:pPr>
                      <a:r>
                        <a:rPr lang="en"/>
                        <a:t>186</a:t>
                      </a:r>
                      <a:endParaRPr/>
                    </a:p>
                  </a:txBody>
                  <a:tcPr marL="28575" marR="28575" marT="91425" marB="91425"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FFFFFF"/>
                      </a:solidFill>
                      <a:prstDash val="solid"/>
                      <a:round/>
                      <a:headEnd type="none" w="sm" len="sm"/>
                      <a:tailEnd type="none" w="sm" len="sm"/>
                    </a:lnT>
                    <a:lnB w="6350" cap="flat" cmpd="sng">
                      <a:solidFill>
                        <a:srgbClr val="FFFFFF"/>
                      </a:solidFill>
                      <a:prstDash val="solid"/>
                      <a:round/>
                      <a:headEnd type="none" w="sm" len="sm"/>
                      <a:tailEnd type="none" w="sm" len="sm"/>
                    </a:lnB>
                    <a:solidFill>
                      <a:srgbClr val="CDD4D6"/>
                    </a:solidFill>
                  </a:tcPr>
                </a:tc>
                <a:extLst>
                  <a:ext uri="{0D108BD9-81ED-4DB2-BD59-A6C34878D82A}">
                    <a16:rowId xmlns:a16="http://schemas.microsoft.com/office/drawing/2014/main" val="10004"/>
                  </a:ext>
                </a:extLst>
              </a:tr>
              <a:tr h="427200">
                <a:tc>
                  <a:txBody>
                    <a:bodyPr/>
                    <a:lstStyle/>
                    <a:p>
                      <a:pPr marL="0" lvl="0" indent="0" algn="l" rtl="0">
                        <a:lnSpc>
                          <a:spcPct val="115000"/>
                        </a:lnSpc>
                        <a:spcBef>
                          <a:spcPts val="0"/>
                        </a:spcBef>
                        <a:spcAft>
                          <a:spcPts val="0"/>
                        </a:spcAft>
                        <a:buNone/>
                      </a:pPr>
                      <a:r>
                        <a:rPr lang="en"/>
                        <a:t>SMOC EA Total</a:t>
                      </a:r>
                      <a:endParaRPr/>
                    </a:p>
                  </a:txBody>
                  <a:tcPr marL="28575" marR="28575" marT="914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AE2D5"/>
                    </a:solidFill>
                  </a:tcPr>
                </a:tc>
                <a:tc>
                  <a:txBody>
                    <a:bodyPr/>
                    <a:lstStyle/>
                    <a:p>
                      <a:pPr marL="0" lvl="0" indent="0" algn="l" rtl="0">
                        <a:spcBef>
                          <a:spcPts val="0"/>
                        </a:spcBef>
                        <a:spcAft>
                          <a:spcPts val="0"/>
                        </a:spcAft>
                        <a:buNone/>
                      </a:pPr>
                      <a:endParaRPr/>
                    </a:p>
                  </a:txBody>
                  <a:tcPr marL="28575" marR="28575" marT="914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AE2D5"/>
                    </a:solidFill>
                  </a:tcPr>
                </a:tc>
                <a:tc>
                  <a:txBody>
                    <a:bodyPr/>
                    <a:lstStyle/>
                    <a:p>
                      <a:pPr marL="0" lvl="0" indent="0" algn="r" rtl="0">
                        <a:lnSpc>
                          <a:spcPct val="115000"/>
                        </a:lnSpc>
                        <a:spcBef>
                          <a:spcPts val="0"/>
                        </a:spcBef>
                        <a:spcAft>
                          <a:spcPts val="0"/>
                        </a:spcAft>
                        <a:buNone/>
                      </a:pPr>
                      <a:r>
                        <a:rPr lang="en"/>
                        <a:t>49</a:t>
                      </a:r>
                      <a:endParaRPr/>
                    </a:p>
                  </a:txBody>
                  <a:tcPr marL="28575" marR="28575" marT="914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25400" cap="flat" cmpd="sng">
                      <a:solidFill>
                        <a:srgbClr val="000000"/>
                      </a:solidFill>
                      <a:prstDash val="solid"/>
                      <a:round/>
                      <a:headEnd type="none" w="sm" len="sm"/>
                      <a:tailEnd type="none" w="sm" len="sm"/>
                    </a:lnB>
                    <a:solidFill>
                      <a:srgbClr val="FAE2D5"/>
                    </a:solidFill>
                  </a:tcPr>
                </a:tc>
                <a:tc>
                  <a:txBody>
                    <a:bodyPr/>
                    <a:lstStyle/>
                    <a:p>
                      <a:pPr marL="0" lvl="0" indent="0" algn="r" rtl="0">
                        <a:lnSpc>
                          <a:spcPct val="115000"/>
                        </a:lnSpc>
                        <a:spcBef>
                          <a:spcPts val="0"/>
                        </a:spcBef>
                        <a:spcAft>
                          <a:spcPts val="0"/>
                        </a:spcAft>
                        <a:buNone/>
                      </a:pPr>
                      <a:r>
                        <a:rPr lang="en"/>
                        <a:t>198</a:t>
                      </a:r>
                      <a:endParaRPr/>
                    </a:p>
                  </a:txBody>
                  <a:tcPr marL="28575" marR="28575" marT="914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FFFFFF"/>
                      </a:solidFill>
                      <a:prstDash val="solid"/>
                      <a:round/>
                      <a:headEnd type="none" w="sm" len="sm"/>
                      <a:tailEnd type="none" w="sm" len="sm"/>
                    </a:lnT>
                    <a:lnB w="25400" cap="flat" cmpd="sng">
                      <a:solidFill>
                        <a:srgbClr val="000000"/>
                      </a:solidFill>
                      <a:prstDash val="solid"/>
                      <a:round/>
                      <a:headEnd type="none" w="sm" len="sm"/>
                      <a:tailEnd type="none" w="sm" len="sm"/>
                    </a:lnB>
                    <a:solidFill>
                      <a:srgbClr val="CDD4D6"/>
                    </a:solidFill>
                  </a:tcPr>
                </a:tc>
                <a:extLst>
                  <a:ext uri="{0D108BD9-81ED-4DB2-BD59-A6C34878D82A}">
                    <a16:rowId xmlns:a16="http://schemas.microsoft.com/office/drawing/2014/main" val="10005"/>
                  </a:ext>
                </a:extLst>
              </a:tr>
              <a:tr h="393150">
                <a:tc>
                  <a:txBody>
                    <a:bodyPr/>
                    <a:lstStyle/>
                    <a:p>
                      <a:pPr marL="0" lvl="0" indent="0" algn="l" rtl="0">
                        <a:lnSpc>
                          <a:spcPct val="115000"/>
                        </a:lnSpc>
                        <a:spcBef>
                          <a:spcPts val="0"/>
                        </a:spcBef>
                        <a:spcAft>
                          <a:spcPts val="0"/>
                        </a:spcAft>
                        <a:buNone/>
                      </a:pPr>
                      <a:r>
                        <a:rPr lang="en" sz="1100" b="1"/>
                        <a:t>Grand Total</a:t>
                      </a:r>
                      <a:endParaRPr sz="1100" b="1"/>
                    </a:p>
                  </a:txBody>
                  <a:tcPr marL="28575" marR="28575" marT="91425" marB="91425"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25400" cap="flat" cmpd="sng">
                      <a:solidFill>
                        <a:srgbClr val="000000"/>
                      </a:solidFill>
                      <a:prstDash val="solid"/>
                      <a:round/>
                      <a:headEnd type="none" w="sm" len="sm"/>
                      <a:tailEnd type="none" w="sm" len="sm"/>
                    </a:lnT>
                    <a:lnB w="6350" cap="flat" cmpd="sng">
                      <a:solidFill>
                        <a:srgbClr val="CCCCCC"/>
                      </a:solidFill>
                      <a:prstDash val="solid"/>
                      <a:round/>
                      <a:headEnd type="none" w="sm" len="sm"/>
                      <a:tailEnd type="none" w="sm" len="sm"/>
                    </a:lnB>
                    <a:solidFill>
                      <a:srgbClr val="CDD4D6"/>
                    </a:solidFill>
                  </a:tcPr>
                </a:tc>
                <a:tc>
                  <a:txBody>
                    <a:bodyPr/>
                    <a:lstStyle/>
                    <a:p>
                      <a:pPr marL="0" lvl="0" indent="0" algn="l" rtl="0">
                        <a:spcBef>
                          <a:spcPts val="0"/>
                        </a:spcBef>
                        <a:spcAft>
                          <a:spcPts val="0"/>
                        </a:spcAft>
                        <a:buNone/>
                      </a:pPr>
                      <a:endParaRPr/>
                    </a:p>
                  </a:txBody>
                  <a:tcPr marL="28575" marR="28575" marT="91425" marB="91425"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25400" cap="flat" cmpd="sng">
                      <a:solidFill>
                        <a:srgbClr val="000000"/>
                      </a:solidFill>
                      <a:prstDash val="solid"/>
                      <a:round/>
                      <a:headEnd type="none" w="sm" len="sm"/>
                      <a:tailEnd type="none" w="sm" len="sm"/>
                    </a:lnT>
                    <a:lnB w="6350" cap="flat" cmpd="sng">
                      <a:solidFill>
                        <a:srgbClr val="CCCCCC"/>
                      </a:solidFill>
                      <a:prstDash val="solid"/>
                      <a:round/>
                      <a:headEnd type="none" w="sm" len="sm"/>
                      <a:tailEnd type="none" w="sm" len="sm"/>
                    </a:lnB>
                    <a:solidFill>
                      <a:srgbClr val="CDD4D6"/>
                    </a:solidFill>
                  </a:tcPr>
                </a:tc>
                <a:tc>
                  <a:txBody>
                    <a:bodyPr/>
                    <a:lstStyle/>
                    <a:p>
                      <a:pPr marL="0" lvl="0" indent="0" algn="r" rtl="0">
                        <a:lnSpc>
                          <a:spcPct val="115000"/>
                        </a:lnSpc>
                        <a:spcBef>
                          <a:spcPts val="0"/>
                        </a:spcBef>
                        <a:spcAft>
                          <a:spcPts val="0"/>
                        </a:spcAft>
                        <a:buNone/>
                      </a:pPr>
                      <a:r>
                        <a:rPr lang="en" sz="1100" b="1"/>
                        <a:t>245</a:t>
                      </a:r>
                      <a:endParaRPr sz="1100" b="1"/>
                    </a:p>
                  </a:txBody>
                  <a:tcPr marL="28575" marR="28575" marT="91425" marB="91425"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25400" cap="flat" cmpd="sng">
                      <a:solidFill>
                        <a:srgbClr val="000000"/>
                      </a:solidFill>
                      <a:prstDash val="solid"/>
                      <a:round/>
                      <a:headEnd type="none" w="sm" len="sm"/>
                      <a:tailEnd type="none" w="sm" len="sm"/>
                    </a:lnT>
                    <a:lnB w="6350" cap="flat" cmpd="sng">
                      <a:solidFill>
                        <a:srgbClr val="CCCCCC"/>
                      </a:solidFill>
                      <a:prstDash val="solid"/>
                      <a:round/>
                      <a:headEnd type="none" w="sm" len="sm"/>
                      <a:tailEnd type="none" w="sm" len="sm"/>
                    </a:lnB>
                    <a:solidFill>
                      <a:srgbClr val="CDD4D6"/>
                    </a:solidFill>
                  </a:tcPr>
                </a:tc>
                <a:tc>
                  <a:txBody>
                    <a:bodyPr/>
                    <a:lstStyle/>
                    <a:p>
                      <a:pPr marL="0" lvl="0" indent="0" algn="r" rtl="0">
                        <a:lnSpc>
                          <a:spcPct val="115000"/>
                        </a:lnSpc>
                        <a:spcBef>
                          <a:spcPts val="0"/>
                        </a:spcBef>
                        <a:spcAft>
                          <a:spcPts val="0"/>
                        </a:spcAft>
                        <a:buNone/>
                      </a:pPr>
                      <a:r>
                        <a:rPr lang="en" sz="1100" b="1"/>
                        <a:t>842</a:t>
                      </a:r>
                      <a:endParaRPr sz="1100" b="1"/>
                    </a:p>
                  </a:txBody>
                  <a:tcPr marL="28575" marR="28575" marT="91425" marB="91425"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25400" cap="flat" cmpd="sng">
                      <a:solidFill>
                        <a:srgbClr val="000000"/>
                      </a:solidFill>
                      <a:prstDash val="solid"/>
                      <a:round/>
                      <a:headEnd type="none" w="sm" len="sm"/>
                      <a:tailEnd type="none" w="sm" len="sm"/>
                    </a:lnT>
                    <a:lnB w="6350" cap="flat" cmpd="sng">
                      <a:solidFill>
                        <a:srgbClr val="CCCCCC"/>
                      </a:solidFill>
                      <a:prstDash val="solid"/>
                      <a:round/>
                      <a:headEnd type="none" w="sm" len="sm"/>
                      <a:tailEnd type="none" w="sm" len="sm"/>
                    </a:lnB>
                    <a:solidFill>
                      <a:srgbClr val="CDD4D6"/>
                    </a:solidFill>
                  </a:tcPr>
                </a:tc>
                <a:extLst>
                  <a:ext uri="{0D108BD9-81ED-4DB2-BD59-A6C34878D82A}">
                    <a16:rowId xmlns:a16="http://schemas.microsoft.com/office/drawing/2014/main" val="10006"/>
                  </a:ext>
                </a:extLst>
              </a:tr>
            </a:tbl>
          </a:graphicData>
        </a:graphic>
      </p:graphicFrame>
      <p:graphicFrame>
        <p:nvGraphicFramePr>
          <p:cNvPr id="281" name="Google Shape;281;p40"/>
          <p:cNvGraphicFramePr/>
          <p:nvPr/>
        </p:nvGraphicFramePr>
        <p:xfrm>
          <a:off x="3716475" y="3874388"/>
          <a:ext cx="3000000" cy="3000000"/>
        </p:xfrm>
        <a:graphic>
          <a:graphicData uri="http://schemas.openxmlformats.org/drawingml/2006/table">
            <a:tbl>
              <a:tblPr>
                <a:noFill/>
                <a:tableStyleId>{64031D07-A43B-4F48-A1F1-0E8C7A8B57B2}</a:tableStyleId>
              </a:tblPr>
              <a:tblGrid>
                <a:gridCol w="257150">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gridCol w="382850">
                  <a:extLst>
                    <a:ext uri="{9D8B030D-6E8A-4147-A177-3AD203B41FA5}">
                      <a16:colId xmlns:a16="http://schemas.microsoft.com/office/drawing/2014/main" val="20002"/>
                    </a:ext>
                  </a:extLst>
                </a:gridCol>
                <a:gridCol w="382850">
                  <a:extLst>
                    <a:ext uri="{9D8B030D-6E8A-4147-A177-3AD203B41FA5}">
                      <a16:colId xmlns:a16="http://schemas.microsoft.com/office/drawing/2014/main" val="20003"/>
                    </a:ext>
                  </a:extLst>
                </a:gridCol>
                <a:gridCol w="382850">
                  <a:extLst>
                    <a:ext uri="{9D8B030D-6E8A-4147-A177-3AD203B41FA5}">
                      <a16:colId xmlns:a16="http://schemas.microsoft.com/office/drawing/2014/main" val="20004"/>
                    </a:ext>
                  </a:extLst>
                </a:gridCol>
                <a:gridCol w="382850">
                  <a:extLst>
                    <a:ext uri="{9D8B030D-6E8A-4147-A177-3AD203B41FA5}">
                      <a16:colId xmlns:a16="http://schemas.microsoft.com/office/drawing/2014/main" val="20005"/>
                    </a:ext>
                  </a:extLst>
                </a:gridCol>
                <a:gridCol w="382850">
                  <a:extLst>
                    <a:ext uri="{9D8B030D-6E8A-4147-A177-3AD203B41FA5}">
                      <a16:colId xmlns:a16="http://schemas.microsoft.com/office/drawing/2014/main" val="20006"/>
                    </a:ext>
                  </a:extLst>
                </a:gridCol>
              </a:tblGrid>
              <a:tr h="506375">
                <a:tc gridSpan="7">
                  <a:txBody>
                    <a:bodyPr/>
                    <a:lstStyle/>
                    <a:p>
                      <a:pPr marL="0" lvl="0" indent="0" algn="ctr" rtl="0">
                        <a:lnSpc>
                          <a:spcPct val="115000"/>
                        </a:lnSpc>
                        <a:spcBef>
                          <a:spcPts val="0"/>
                        </a:spcBef>
                        <a:spcAft>
                          <a:spcPts val="0"/>
                        </a:spcAft>
                        <a:buNone/>
                      </a:pPr>
                      <a:r>
                        <a:rPr lang="en"/>
                        <a:t>About half of SMOC's EA units are in Milford.</a:t>
                      </a:r>
                      <a:endParaRPr/>
                    </a:p>
                  </a:txBody>
                  <a:tcPr marL="28575" marR="28575" marT="91425" marB="91425"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AE2D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Oswald Medium"/>
                <a:ea typeface="Oswald Medium"/>
                <a:cs typeface="Oswald Medium"/>
                <a:sym typeface="Oswald Medium"/>
              </a:rPr>
              <a:t>2025 Massachusetts Changes in EA Family Shelter Eligibility </a:t>
            </a:r>
            <a:endParaRPr>
              <a:latin typeface="Oswald Medium"/>
              <a:ea typeface="Oswald Medium"/>
              <a:cs typeface="Oswald Medium"/>
              <a:sym typeface="Oswald Medium"/>
            </a:endParaRPr>
          </a:p>
        </p:txBody>
      </p:sp>
      <p:sp>
        <p:nvSpPr>
          <p:cNvPr id="287" name="Google Shape;287;p41"/>
          <p:cNvSpPr txBox="1">
            <a:spLocks noGrp="1"/>
          </p:cNvSpPr>
          <p:nvPr>
            <p:ph type="body" idx="1"/>
          </p:nvPr>
        </p:nvSpPr>
        <p:spPr>
          <a:xfrm>
            <a:off x="311700" y="1004033"/>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900"/>
              </a:spcBef>
              <a:spcAft>
                <a:spcPts val="0"/>
              </a:spcAft>
              <a:buNone/>
            </a:pPr>
            <a:r>
              <a:rPr lang="en" sz="1300" b="1">
                <a:solidFill>
                  <a:schemeClr val="dk1"/>
                </a:solidFill>
                <a:latin typeface="Roboto"/>
                <a:ea typeface="Roboto"/>
                <a:cs typeface="Roboto"/>
                <a:sym typeface="Roboto"/>
              </a:rPr>
              <a:t>Key 2025 EA Shelter Eligibility &amp; Policy Changes</a:t>
            </a:r>
            <a:endParaRPr sz="1300" b="1">
              <a:solidFill>
                <a:schemeClr val="dk1"/>
              </a:solidFill>
              <a:latin typeface="Roboto"/>
              <a:ea typeface="Roboto"/>
              <a:cs typeface="Roboto"/>
              <a:sym typeface="Roboto"/>
            </a:endParaRPr>
          </a:p>
          <a:p>
            <a:pPr marL="457200" lvl="0" indent="-311150" algn="l" rtl="0">
              <a:lnSpc>
                <a:spcPct val="95000"/>
              </a:lnSpc>
              <a:spcBef>
                <a:spcPts val="1200"/>
              </a:spcBef>
              <a:spcAft>
                <a:spcPts val="0"/>
              </a:spcAft>
              <a:buClr>
                <a:schemeClr val="dk1"/>
              </a:buClr>
              <a:buSzPts val="1300"/>
              <a:buFont typeface="Roboto"/>
              <a:buChar char="●"/>
            </a:pPr>
            <a:r>
              <a:rPr lang="en" sz="1300" b="1">
                <a:solidFill>
                  <a:schemeClr val="dk1"/>
                </a:solidFill>
                <a:latin typeface="Roboto"/>
                <a:ea typeface="Roboto"/>
                <a:cs typeface="Roboto"/>
                <a:sym typeface="Roboto"/>
              </a:rPr>
              <a:t>Length of Stay Reduction: </a:t>
            </a:r>
            <a:r>
              <a:rPr lang="en" sz="1300">
                <a:solidFill>
                  <a:schemeClr val="dk1"/>
                </a:solidFill>
                <a:latin typeface="Roboto"/>
                <a:ea typeface="Roboto"/>
                <a:cs typeface="Roboto"/>
                <a:sym typeface="Roboto"/>
              </a:rPr>
              <a:t>Effective early 2025, the maximum stay for families in the EA Family Shelter program was reduced to 6 months (down from 9).</a:t>
            </a:r>
            <a:endParaRPr sz="1300">
              <a:solidFill>
                <a:schemeClr val="dk1"/>
              </a:solidFill>
              <a:latin typeface="Roboto"/>
              <a:ea typeface="Roboto"/>
              <a:cs typeface="Roboto"/>
              <a:sym typeface="Roboto"/>
            </a:endParaRPr>
          </a:p>
          <a:p>
            <a:pPr marL="457200" lvl="0" indent="-311150" algn="l" rtl="0">
              <a:lnSpc>
                <a:spcPct val="95000"/>
              </a:lnSpc>
              <a:spcBef>
                <a:spcPts val="0"/>
              </a:spcBef>
              <a:spcAft>
                <a:spcPts val="0"/>
              </a:spcAft>
              <a:buClr>
                <a:schemeClr val="dk1"/>
              </a:buClr>
              <a:buSzPts val="1300"/>
              <a:buFont typeface="Roboto"/>
              <a:buChar char="●"/>
            </a:pPr>
            <a:r>
              <a:rPr lang="en" sz="1300">
                <a:solidFill>
                  <a:schemeClr val="dk1"/>
                </a:solidFill>
                <a:latin typeface="Roboto"/>
                <a:ea typeface="Roboto"/>
                <a:cs typeface="Roboto"/>
                <a:sym typeface="Roboto"/>
              </a:rPr>
              <a:t>Work/Activity Requirement: Adults in the household must participate in at least 30 hours per week of "self-sufficient activities," such as employment, education, training programs, or community service.</a:t>
            </a:r>
            <a:endParaRPr sz="1300">
              <a:solidFill>
                <a:schemeClr val="dk1"/>
              </a:solidFill>
              <a:latin typeface="Roboto"/>
              <a:ea typeface="Roboto"/>
              <a:cs typeface="Roboto"/>
              <a:sym typeface="Roboto"/>
            </a:endParaRPr>
          </a:p>
          <a:p>
            <a:pPr marL="457200" lvl="0" indent="-311150" algn="l" rtl="0">
              <a:lnSpc>
                <a:spcPct val="95000"/>
              </a:lnSpc>
              <a:spcBef>
                <a:spcPts val="0"/>
              </a:spcBef>
              <a:spcAft>
                <a:spcPts val="0"/>
              </a:spcAft>
              <a:buClr>
                <a:schemeClr val="dk1"/>
              </a:buClr>
              <a:buSzPts val="1300"/>
              <a:buFont typeface="Roboto"/>
              <a:buChar char="●"/>
            </a:pPr>
            <a:r>
              <a:rPr lang="en" sz="1300" b="1">
                <a:solidFill>
                  <a:schemeClr val="dk1"/>
                </a:solidFill>
                <a:latin typeface="Roboto"/>
                <a:ea typeface="Roboto"/>
                <a:cs typeface="Roboto"/>
                <a:sym typeface="Roboto"/>
              </a:rPr>
              <a:t>New Residency &amp; Status Requirements: </a:t>
            </a:r>
            <a:r>
              <a:rPr lang="en" sz="1300">
                <a:solidFill>
                  <a:schemeClr val="dk1"/>
                </a:solidFill>
                <a:latin typeface="Roboto"/>
                <a:ea typeface="Roboto"/>
                <a:cs typeface="Roboto"/>
                <a:sym typeface="Roboto"/>
              </a:rPr>
              <a:t>Each family member must be a Massachusetts resident and at least one child under 18 must have lawful immigration status.</a:t>
            </a:r>
            <a:endParaRPr sz="1300">
              <a:solidFill>
                <a:schemeClr val="dk1"/>
              </a:solidFill>
              <a:latin typeface="Roboto"/>
              <a:ea typeface="Roboto"/>
              <a:cs typeface="Roboto"/>
              <a:sym typeface="Roboto"/>
            </a:endParaRPr>
          </a:p>
          <a:p>
            <a:pPr marL="457200" lvl="0" indent="-311150" algn="l" rtl="0">
              <a:lnSpc>
                <a:spcPct val="95000"/>
              </a:lnSpc>
              <a:spcBef>
                <a:spcPts val="0"/>
              </a:spcBef>
              <a:spcAft>
                <a:spcPts val="0"/>
              </a:spcAft>
              <a:buClr>
                <a:schemeClr val="dk1"/>
              </a:buClr>
              <a:buSzPts val="1300"/>
              <a:buFont typeface="Roboto"/>
              <a:buChar char="●"/>
            </a:pPr>
            <a:r>
              <a:rPr lang="en" sz="1300" b="1">
                <a:solidFill>
                  <a:schemeClr val="dk1"/>
                </a:solidFill>
                <a:latin typeface="Roboto"/>
                <a:ea typeface="Roboto"/>
                <a:cs typeface="Roboto"/>
                <a:sym typeface="Roboto"/>
              </a:rPr>
              <a:t>Capacity Limits: </a:t>
            </a:r>
            <a:r>
              <a:rPr lang="en" sz="1300">
                <a:solidFill>
                  <a:schemeClr val="dk1"/>
                </a:solidFill>
                <a:latin typeface="Roboto"/>
                <a:ea typeface="Roboto"/>
                <a:cs typeface="Roboto"/>
                <a:sym typeface="Roboto"/>
              </a:rPr>
              <a:t>A cap of roughly 3,200 to 5,800 families was enforced throughout 2025, with a cap of 4,000 families authorized for Dec 31, 2025, through Dec 31, 2026.</a:t>
            </a:r>
            <a:endParaRPr sz="1300">
              <a:solidFill>
                <a:schemeClr val="dk1"/>
              </a:solidFill>
              <a:latin typeface="Roboto"/>
              <a:ea typeface="Roboto"/>
              <a:cs typeface="Roboto"/>
              <a:sym typeface="Roboto"/>
            </a:endParaRPr>
          </a:p>
          <a:p>
            <a:pPr marL="457200" lvl="0" indent="-311150" algn="l" rtl="0">
              <a:lnSpc>
                <a:spcPct val="95000"/>
              </a:lnSpc>
              <a:spcBef>
                <a:spcPts val="0"/>
              </a:spcBef>
              <a:spcAft>
                <a:spcPts val="0"/>
              </a:spcAft>
              <a:buClr>
                <a:schemeClr val="dk1"/>
              </a:buClr>
              <a:buSzPts val="1300"/>
              <a:buFont typeface="Roboto"/>
              <a:buChar char="●"/>
            </a:pPr>
            <a:r>
              <a:rPr lang="en" sz="1300" b="1" u="sng">
                <a:solidFill>
                  <a:schemeClr val="hlink"/>
                </a:solidFill>
                <a:latin typeface="Roboto"/>
                <a:ea typeface="Roboto"/>
                <a:cs typeface="Roboto"/>
                <a:sym typeface="Roboto"/>
                <a:hlinkClick r:id="rId3"/>
              </a:rPr>
              <a:t>Bridge Shelter Track</a:t>
            </a:r>
            <a:r>
              <a:rPr lang="en" sz="1300" b="1">
                <a:solidFill>
                  <a:schemeClr val="dk1"/>
                </a:solidFill>
                <a:latin typeface="Roboto"/>
                <a:ea typeface="Roboto"/>
                <a:cs typeface="Roboto"/>
                <a:sym typeface="Roboto"/>
              </a:rPr>
              <a:t>: </a:t>
            </a:r>
            <a:r>
              <a:rPr lang="en" sz="1300">
                <a:solidFill>
                  <a:schemeClr val="dk1"/>
                </a:solidFill>
                <a:latin typeface="Roboto"/>
                <a:ea typeface="Roboto"/>
                <a:cs typeface="Roboto"/>
                <a:sym typeface="Roboto"/>
              </a:rPr>
              <a:t>The primary, 6-month shelter model, focusing on moving families to stable housing.</a:t>
            </a:r>
            <a:endParaRPr sz="1300">
              <a:solidFill>
                <a:schemeClr val="dk1"/>
              </a:solidFill>
              <a:latin typeface="Roboto"/>
              <a:ea typeface="Roboto"/>
              <a:cs typeface="Roboto"/>
              <a:sym typeface="Roboto"/>
            </a:endParaRPr>
          </a:p>
          <a:p>
            <a:pPr marL="457200" lvl="0" indent="-311150" algn="l" rtl="0">
              <a:lnSpc>
                <a:spcPct val="95000"/>
              </a:lnSpc>
              <a:spcBef>
                <a:spcPts val="0"/>
              </a:spcBef>
              <a:spcAft>
                <a:spcPts val="0"/>
              </a:spcAft>
              <a:buClr>
                <a:schemeClr val="dk1"/>
              </a:buClr>
              <a:buSzPts val="1300"/>
              <a:buFont typeface="Roboto"/>
              <a:buChar char="●"/>
            </a:pPr>
            <a:r>
              <a:rPr lang="en" sz="1300" b="1">
                <a:solidFill>
                  <a:schemeClr val="dk1"/>
                </a:solidFill>
                <a:latin typeface="Roboto"/>
                <a:ea typeface="Roboto"/>
                <a:cs typeface="Roboto"/>
                <a:sym typeface="Roboto"/>
              </a:rPr>
              <a:t>Hardship Waivers: </a:t>
            </a:r>
            <a:r>
              <a:rPr lang="en" sz="1300">
                <a:solidFill>
                  <a:schemeClr val="dk1"/>
                </a:solidFill>
                <a:latin typeface="Roboto"/>
                <a:ea typeface="Roboto"/>
                <a:cs typeface="Roboto"/>
                <a:sym typeface="Roboto"/>
              </a:rPr>
              <a:t>Extensions of up to 35 days (hardship) or 42 days ("lease bridge") may be available if housing is secured but not yet accessible.</a:t>
            </a:r>
            <a:endParaRPr sz="1300">
              <a:solidFill>
                <a:schemeClr val="dk1"/>
              </a:solidFill>
              <a:latin typeface="Roboto"/>
              <a:ea typeface="Roboto"/>
              <a:cs typeface="Roboto"/>
              <a:sym typeface="Roboto"/>
            </a:endParaRPr>
          </a:p>
          <a:p>
            <a:pPr marL="457200" lvl="0" indent="-311150" algn="l" rtl="0">
              <a:lnSpc>
                <a:spcPct val="95000"/>
              </a:lnSpc>
              <a:spcBef>
                <a:spcPts val="0"/>
              </a:spcBef>
              <a:spcAft>
                <a:spcPts val="0"/>
              </a:spcAft>
              <a:buClr>
                <a:schemeClr val="dk1"/>
              </a:buClr>
              <a:buSzPts val="1300"/>
              <a:buFont typeface="Roboto"/>
              <a:buChar char="●"/>
            </a:pPr>
            <a:r>
              <a:rPr lang="en" sz="1300" b="1">
                <a:solidFill>
                  <a:schemeClr val="dk1"/>
                </a:solidFill>
                <a:latin typeface="Roboto"/>
                <a:ea typeface="Roboto"/>
                <a:cs typeface="Roboto"/>
                <a:sym typeface="Roboto"/>
              </a:rPr>
              <a:t>Safety &amp; Compliance: </a:t>
            </a:r>
            <a:r>
              <a:rPr lang="en" sz="1300">
                <a:solidFill>
                  <a:schemeClr val="dk1"/>
                </a:solidFill>
                <a:latin typeface="Roboto"/>
                <a:ea typeface="Roboto"/>
                <a:cs typeface="Roboto"/>
                <a:sym typeface="Roboto"/>
              </a:rPr>
              <a:t>New requirements mandate criminal background checks (CORI). </a:t>
            </a:r>
            <a:endParaRPr sz="1300">
              <a:solidFill>
                <a:schemeClr val="dk1"/>
              </a:solidFill>
              <a:latin typeface="Roboto"/>
              <a:ea typeface="Roboto"/>
              <a:cs typeface="Roboto"/>
              <a:sym typeface="Roboto"/>
            </a:endParaRPr>
          </a:p>
          <a:p>
            <a:pPr marL="0" lvl="0" indent="0" algn="l" rtl="0">
              <a:lnSpc>
                <a:spcPct val="95000"/>
              </a:lnSpc>
              <a:spcBef>
                <a:spcPts val="2100"/>
              </a:spcBef>
              <a:spcAft>
                <a:spcPts val="1200"/>
              </a:spcAft>
              <a:buNone/>
            </a:pPr>
            <a:r>
              <a:rPr lang="en" sz="1300" b="1">
                <a:solidFill>
                  <a:schemeClr val="dk1"/>
                </a:solidFill>
                <a:latin typeface="Roboto"/>
                <a:ea typeface="Roboto"/>
                <a:cs typeface="Roboto"/>
                <a:sym typeface="Roboto"/>
              </a:rPr>
              <a:t>Application and Process: </a:t>
            </a:r>
            <a:r>
              <a:rPr lang="en" sz="1300">
                <a:solidFill>
                  <a:schemeClr val="dk1"/>
                </a:solidFill>
                <a:latin typeface="Roboto"/>
                <a:ea typeface="Roboto"/>
                <a:cs typeface="Roboto"/>
                <a:sym typeface="Roboto"/>
              </a:rPr>
              <a:t> Families must prove they are residents of Massachusetts, intending to stay, and provide documentation for all household members over 18, according to the EA Family Shelter Policy Changes</a:t>
            </a:r>
            <a:endParaRPr>
              <a:solidFill>
                <a:srgbClr val="444746"/>
              </a:solidFill>
              <a:latin typeface="Calibri"/>
              <a:ea typeface="Calibri"/>
              <a:cs typeface="Calibri"/>
              <a:sym typeface="Calibri"/>
            </a:endParaRPr>
          </a:p>
        </p:txBody>
      </p:sp>
      <p:sp>
        <p:nvSpPr>
          <p:cNvPr id="288" name="Google Shape;288;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sp>
        <p:nvSpPr>
          <p:cNvPr id="289" name="Google Shape;289;p41"/>
          <p:cNvSpPr txBox="1"/>
          <p:nvPr/>
        </p:nvSpPr>
        <p:spPr>
          <a:xfrm>
            <a:off x="378241" y="4533625"/>
            <a:ext cx="75495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Source: </a:t>
            </a:r>
            <a:r>
              <a:rPr lang="en" sz="1100" u="sng">
                <a:solidFill>
                  <a:schemeClr val="hlink"/>
                </a:solidFill>
                <a:hlinkClick r:id="rId4"/>
              </a:rPr>
              <a:t>https://www.mass.gov/doc/ea-family-shelter-policy-changes-42025/download</a:t>
            </a:r>
            <a:r>
              <a:rPr lang="en" sz="1100">
                <a:solidFill>
                  <a:schemeClr val="dk1"/>
                </a:solidFill>
              </a:rPr>
              <a:t> </a:t>
            </a:r>
            <a:endParaRPr sz="11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220">
                <a:latin typeface="Oswald Medium"/>
                <a:ea typeface="Oswald Medium"/>
                <a:cs typeface="Oswald Medium"/>
                <a:sym typeface="Oswald Medium"/>
              </a:rPr>
              <a:t>Opportunities to Mitigate the Impact on People Experiencing Homelessness  </a:t>
            </a:r>
            <a:endParaRPr sz="2220">
              <a:latin typeface="Oswald Medium"/>
              <a:ea typeface="Oswald Medium"/>
              <a:cs typeface="Oswald Medium"/>
              <a:sym typeface="Oswald Medium"/>
            </a:endParaRPr>
          </a:p>
        </p:txBody>
      </p:sp>
      <p:sp>
        <p:nvSpPr>
          <p:cNvPr id="295" name="Google Shape;295;p42"/>
          <p:cNvSpPr txBox="1">
            <a:spLocks noGrp="1"/>
          </p:cNvSpPr>
          <p:nvPr>
            <p:ph type="body" idx="1"/>
          </p:nvPr>
        </p:nvSpPr>
        <p:spPr>
          <a:xfrm>
            <a:off x="311700" y="1021996"/>
            <a:ext cx="8520600" cy="3749100"/>
          </a:xfrm>
          <a:prstGeom prst="rect">
            <a:avLst/>
          </a:prstGeom>
        </p:spPr>
        <p:txBody>
          <a:bodyPr spcFirstLastPara="1" wrap="square" lIns="91425" tIns="91425" rIns="91425" bIns="91425" anchor="t" anchorCtr="0">
            <a:normAutofit fontScale="77500" lnSpcReduction="10000"/>
          </a:bodyPr>
          <a:lstStyle/>
          <a:p>
            <a:pPr marL="0" lvl="0" indent="0" algn="l" rtl="0">
              <a:spcBef>
                <a:spcPts val="0"/>
              </a:spcBef>
              <a:spcAft>
                <a:spcPts val="0"/>
              </a:spcAft>
              <a:buNone/>
            </a:pPr>
            <a:r>
              <a:rPr lang="en">
                <a:solidFill>
                  <a:srgbClr val="3F3F3F"/>
                </a:solidFill>
              </a:rPr>
              <a:t>While many of these changes won’t happen for months or years, there are steps that Continuums of Care, homeless services providers, and others can take today to mitigate H.R.1’s harm to people experiencing homelessness:</a:t>
            </a:r>
            <a:endParaRPr>
              <a:solidFill>
                <a:srgbClr val="3F3F3F"/>
              </a:solidFill>
            </a:endParaRPr>
          </a:p>
          <a:p>
            <a:pPr marL="457200" lvl="0" indent="-317183" algn="l" rtl="0">
              <a:lnSpc>
                <a:spcPct val="115000"/>
              </a:lnSpc>
              <a:spcBef>
                <a:spcPts val="1200"/>
              </a:spcBef>
              <a:spcAft>
                <a:spcPts val="0"/>
              </a:spcAft>
              <a:buClr>
                <a:srgbClr val="3F3F3F"/>
              </a:buClr>
              <a:buSzPct val="100000"/>
              <a:buChar char="●"/>
            </a:pPr>
            <a:r>
              <a:rPr lang="en">
                <a:solidFill>
                  <a:srgbClr val="3F3F3F"/>
                </a:solidFill>
              </a:rPr>
              <a:t>Explore how the data collected on clients’ disability status, medical status, participation in drug and alcohol treatment programs and more </a:t>
            </a:r>
            <a:r>
              <a:rPr lang="en" b="1" u="sng">
                <a:solidFill>
                  <a:srgbClr val="3F3F3F"/>
                </a:solidFill>
              </a:rPr>
              <a:t>can be used to meet exemptions.</a:t>
            </a:r>
            <a:r>
              <a:rPr lang="en">
                <a:solidFill>
                  <a:srgbClr val="3F3F3F"/>
                </a:solidFill>
              </a:rPr>
              <a:t>  </a:t>
            </a:r>
            <a:endParaRPr>
              <a:solidFill>
                <a:srgbClr val="3F3F3F"/>
              </a:solidFill>
            </a:endParaRPr>
          </a:p>
          <a:p>
            <a:pPr marL="457200" lvl="0" indent="-317183" algn="l" rtl="0">
              <a:lnSpc>
                <a:spcPct val="115000"/>
              </a:lnSpc>
              <a:spcBef>
                <a:spcPts val="0"/>
              </a:spcBef>
              <a:spcAft>
                <a:spcPts val="0"/>
              </a:spcAft>
              <a:buClr>
                <a:srgbClr val="3F3F3F"/>
              </a:buClr>
              <a:buSzPct val="100000"/>
              <a:buChar char="●"/>
            </a:pPr>
            <a:r>
              <a:rPr lang="en">
                <a:solidFill>
                  <a:srgbClr val="3F3F3F"/>
                </a:solidFill>
              </a:rPr>
              <a:t>Explore how the information collected on clients’ income, workforce training, community service or educational activities could be </a:t>
            </a:r>
            <a:r>
              <a:rPr lang="en" b="1" u="sng">
                <a:solidFill>
                  <a:srgbClr val="3F3F3F"/>
                </a:solidFill>
              </a:rPr>
              <a:t>used to meet work requirements</a:t>
            </a:r>
            <a:r>
              <a:rPr lang="en">
                <a:solidFill>
                  <a:srgbClr val="3F3F3F"/>
                </a:solidFill>
              </a:rPr>
              <a:t>.</a:t>
            </a:r>
            <a:endParaRPr>
              <a:solidFill>
                <a:srgbClr val="3F3F3F"/>
              </a:solidFill>
            </a:endParaRPr>
          </a:p>
          <a:p>
            <a:pPr marL="457200" lvl="0" indent="-317183" algn="l" rtl="0">
              <a:lnSpc>
                <a:spcPct val="115000"/>
              </a:lnSpc>
              <a:spcBef>
                <a:spcPts val="0"/>
              </a:spcBef>
              <a:spcAft>
                <a:spcPts val="0"/>
              </a:spcAft>
              <a:buClr>
                <a:srgbClr val="3F3F3F"/>
              </a:buClr>
              <a:buSzPct val="100000"/>
              <a:buChar char="●"/>
            </a:pPr>
            <a:r>
              <a:rPr lang="en">
                <a:solidFill>
                  <a:srgbClr val="3F3F3F"/>
                </a:solidFill>
              </a:rPr>
              <a:t>Explore ways that participation in programs could </a:t>
            </a:r>
            <a:r>
              <a:rPr lang="en" b="1" u="sng">
                <a:solidFill>
                  <a:srgbClr val="3F3F3F"/>
                </a:solidFill>
              </a:rPr>
              <a:t>help clients meet work requirements. </a:t>
            </a:r>
            <a:endParaRPr b="1" u="sng">
              <a:solidFill>
                <a:srgbClr val="3F3F3F"/>
              </a:solidFill>
            </a:endParaRPr>
          </a:p>
          <a:p>
            <a:pPr marL="457200" lvl="0" indent="-317183" algn="l" rtl="0">
              <a:lnSpc>
                <a:spcPct val="115000"/>
              </a:lnSpc>
              <a:spcBef>
                <a:spcPts val="0"/>
              </a:spcBef>
              <a:spcAft>
                <a:spcPts val="0"/>
              </a:spcAft>
              <a:buClr>
                <a:srgbClr val="3F3F3F"/>
              </a:buClr>
              <a:buSzPct val="100000"/>
              <a:buChar char="●"/>
            </a:pPr>
            <a:r>
              <a:rPr lang="en" b="1" u="sng">
                <a:solidFill>
                  <a:srgbClr val="3F3F3F"/>
                </a:solidFill>
              </a:rPr>
              <a:t>Build on existing partnerships </a:t>
            </a:r>
            <a:r>
              <a:rPr lang="en">
                <a:solidFill>
                  <a:srgbClr val="3F3F3F"/>
                </a:solidFill>
              </a:rPr>
              <a:t>with workforce agencies and training programs to support employment.</a:t>
            </a:r>
            <a:endParaRPr>
              <a:solidFill>
                <a:srgbClr val="3F3F3F"/>
              </a:solidFill>
            </a:endParaRPr>
          </a:p>
          <a:p>
            <a:pPr marL="457200" lvl="0" indent="-317183" algn="l" rtl="0">
              <a:lnSpc>
                <a:spcPct val="115000"/>
              </a:lnSpc>
              <a:spcBef>
                <a:spcPts val="0"/>
              </a:spcBef>
              <a:spcAft>
                <a:spcPts val="0"/>
              </a:spcAft>
              <a:buClr>
                <a:srgbClr val="3F3F3F"/>
              </a:buClr>
              <a:buSzPct val="100000"/>
              <a:buChar char="●"/>
            </a:pPr>
            <a:r>
              <a:rPr lang="en" b="1" u="sng">
                <a:solidFill>
                  <a:srgbClr val="3F3F3F"/>
                </a:solidFill>
              </a:rPr>
              <a:t>Explore data sharing </a:t>
            </a:r>
            <a:r>
              <a:rPr lang="en">
                <a:solidFill>
                  <a:srgbClr val="3F3F3F"/>
                </a:solidFill>
              </a:rPr>
              <a:t>with local or state Medicaid agencies to streamline reporting requirements for clients.</a:t>
            </a:r>
            <a:endParaRPr>
              <a:solidFill>
                <a:srgbClr val="3F3F3F"/>
              </a:solidFill>
            </a:endParaRPr>
          </a:p>
          <a:p>
            <a:pPr marL="457200" lvl="0" indent="-317183" algn="l" rtl="0">
              <a:lnSpc>
                <a:spcPct val="115000"/>
              </a:lnSpc>
              <a:spcBef>
                <a:spcPts val="0"/>
              </a:spcBef>
              <a:spcAft>
                <a:spcPts val="0"/>
              </a:spcAft>
              <a:buClr>
                <a:srgbClr val="3F3F3F"/>
              </a:buClr>
              <a:buSzPct val="100000"/>
              <a:buChar char="●"/>
            </a:pPr>
            <a:r>
              <a:rPr lang="en">
                <a:solidFill>
                  <a:srgbClr val="3F3F3F"/>
                </a:solidFill>
              </a:rPr>
              <a:t>Engage in local or state advocacy efforts to help shape the implementation of these programs.</a:t>
            </a:r>
            <a:endParaRPr>
              <a:solidFill>
                <a:srgbClr val="3F3F3F"/>
              </a:solidFill>
            </a:endParaRPr>
          </a:p>
          <a:p>
            <a:pPr marL="457200" lvl="0" indent="-317183" algn="l" rtl="0">
              <a:lnSpc>
                <a:spcPct val="115000"/>
              </a:lnSpc>
              <a:spcBef>
                <a:spcPts val="0"/>
              </a:spcBef>
              <a:spcAft>
                <a:spcPts val="0"/>
              </a:spcAft>
              <a:buClr>
                <a:srgbClr val="3F3F3F"/>
              </a:buClr>
              <a:buSzPct val="100000"/>
              <a:buChar char="●"/>
            </a:pPr>
            <a:r>
              <a:rPr lang="en" b="1" u="sng">
                <a:solidFill>
                  <a:srgbClr val="3F3F3F"/>
                </a:solidFill>
              </a:rPr>
              <a:t>Stay informed to better help clients</a:t>
            </a:r>
            <a:r>
              <a:rPr lang="en">
                <a:solidFill>
                  <a:srgbClr val="3F3F3F"/>
                </a:solidFill>
              </a:rPr>
              <a:t> meet the new work and renewal requirements when they begin.  </a:t>
            </a:r>
            <a:endParaRPr>
              <a:solidFill>
                <a:srgbClr val="3F3F3F"/>
              </a:solidFill>
            </a:endParaRPr>
          </a:p>
        </p:txBody>
      </p:sp>
      <p:sp>
        <p:nvSpPr>
          <p:cNvPr id="296" name="Google Shape;296;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29</a:t>
            </a:fld>
            <a:endParaRPr/>
          </a:p>
        </p:txBody>
      </p:sp>
      <p:sp>
        <p:nvSpPr>
          <p:cNvPr id="297" name="Google Shape;297;p42"/>
          <p:cNvSpPr txBox="1"/>
          <p:nvPr/>
        </p:nvSpPr>
        <p:spPr>
          <a:xfrm>
            <a:off x="106550" y="4663225"/>
            <a:ext cx="8520600" cy="29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chemeClr val="dk2"/>
                </a:solidFill>
              </a:rPr>
              <a:t>Recommendations informed by </a:t>
            </a:r>
            <a:r>
              <a:rPr lang="en" sz="700" u="sng">
                <a:solidFill>
                  <a:schemeClr val="hlink"/>
                </a:solidFill>
                <a:hlinkClick r:id="rId3"/>
              </a:rPr>
              <a:t>Homebaseccc.org</a:t>
            </a:r>
            <a:r>
              <a:rPr lang="en" sz="700">
                <a:solidFill>
                  <a:schemeClr val="dk2"/>
                </a:solidFill>
              </a:rPr>
              <a:t> HR1 Analysis https://acrobat.adobe.com/id/urn:aaid:sc:VA6C2:250066d9-7868-4919-98fd-3bc924f2e4ef?x_api_client_id=edge_extension_viewer&amp;x_api_client_location=share</a:t>
            </a:r>
            <a:endParaRPr sz="7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pic>
        <p:nvPicPr>
          <p:cNvPr id="68" name="Google Shape;68;p15"/>
          <p:cNvPicPr preferRelativeResize="0"/>
          <p:nvPr/>
        </p:nvPicPr>
        <p:blipFill>
          <a:blip r:embed="rId3">
            <a:alphaModFix/>
          </a:blip>
          <a:stretch>
            <a:fillRect/>
          </a:stretch>
        </p:blipFill>
        <p:spPr>
          <a:xfrm>
            <a:off x="15786" y="40821"/>
            <a:ext cx="9100999" cy="4663224"/>
          </a:xfrm>
          <a:prstGeom prst="rect">
            <a:avLst/>
          </a:prstGeom>
          <a:noFill/>
          <a:ln>
            <a:noFill/>
          </a:ln>
        </p:spPr>
      </p:pic>
      <p:sp>
        <p:nvSpPr>
          <p:cNvPr id="69" name="Google Shape;69;p15"/>
          <p:cNvSpPr txBox="1"/>
          <p:nvPr/>
        </p:nvSpPr>
        <p:spPr>
          <a:xfrm>
            <a:off x="263050" y="4663225"/>
            <a:ext cx="76065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2"/>
                </a:solidFill>
              </a:rPr>
              <a:t>Source:  </a:t>
            </a:r>
            <a:r>
              <a:rPr lang="en" sz="1100" u="sng">
                <a:solidFill>
                  <a:schemeClr val="hlink"/>
                </a:solidFill>
                <a:hlinkClick r:id="rId4"/>
              </a:rPr>
              <a:t>Impact of OB3 on MassHealth for Stakeholders &amp; Partners - Feb 2026.pdf</a:t>
            </a:r>
            <a:r>
              <a:rPr lang="en" sz="1100">
                <a:solidFill>
                  <a:schemeClr val="dk1"/>
                </a:solidFill>
              </a:rPr>
              <a:t> </a:t>
            </a:r>
            <a:endParaRPr sz="1100">
              <a:solidFill>
                <a:schemeClr val="dk2"/>
              </a:solidFill>
            </a:endParaRPr>
          </a:p>
        </p:txBody>
      </p:sp>
      <p:sp>
        <p:nvSpPr>
          <p:cNvPr id="70" name="Google Shape;70;p15"/>
          <p:cNvSpPr txBox="1"/>
          <p:nvPr/>
        </p:nvSpPr>
        <p:spPr>
          <a:xfrm>
            <a:off x="6993235" y="0"/>
            <a:ext cx="26331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i="1">
                <a:solidFill>
                  <a:schemeClr val="dk2"/>
                </a:solidFill>
                <a:highlight>
                  <a:schemeClr val="accent6"/>
                </a:highlight>
              </a:rPr>
              <a:t>From </a:t>
            </a:r>
            <a:r>
              <a:rPr lang="en" sz="1300" b="1" i="1" u="sng">
                <a:solidFill>
                  <a:schemeClr val="hlink"/>
                </a:solidFill>
                <a:highlight>
                  <a:schemeClr val="accent6"/>
                </a:highlight>
                <a:hlinkClick r:id="rId5"/>
              </a:rPr>
              <a:t>Mass.Gov</a:t>
            </a:r>
            <a:r>
              <a:rPr lang="en" sz="1300" b="1" i="1">
                <a:solidFill>
                  <a:schemeClr val="dk2"/>
                </a:solidFill>
                <a:highlight>
                  <a:schemeClr val="accent6"/>
                </a:highlight>
              </a:rPr>
              <a:t> Feb 2026</a:t>
            </a:r>
            <a:endParaRPr sz="1300" b="1" i="1">
              <a:solidFill>
                <a:schemeClr val="dk2"/>
              </a:solidFill>
              <a:highlight>
                <a:schemeClr val="accent6"/>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30</a:t>
            </a:fld>
            <a:endParaRPr/>
          </a:p>
        </p:txBody>
      </p:sp>
      <p:sp>
        <p:nvSpPr>
          <p:cNvPr id="303" name="Google Shape;303;p43"/>
          <p:cNvSpPr txBox="1">
            <a:spLocks noGrp="1"/>
          </p:cNvSpPr>
          <p:nvPr>
            <p:ph type="ctrTitle"/>
          </p:nvPr>
        </p:nvSpPr>
        <p:spPr>
          <a:xfrm>
            <a:off x="311708" y="910227"/>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a:latin typeface="Oswald"/>
                <a:ea typeface="Oswald"/>
                <a:cs typeface="Oswald"/>
                <a:sym typeface="Oswald"/>
              </a:rPr>
              <a:t>Refugee and Immigrant  Overview</a:t>
            </a:r>
            <a:endParaRPr b="1">
              <a:latin typeface="Oswald"/>
              <a:ea typeface="Oswald"/>
              <a:cs typeface="Oswald"/>
              <a:sym typeface="Oswald"/>
            </a:endParaRPr>
          </a:p>
        </p:txBody>
      </p:sp>
      <p:sp>
        <p:nvSpPr>
          <p:cNvPr id="304" name="Google Shape;304;p43"/>
          <p:cNvSpPr txBox="1">
            <a:spLocks noGrp="1"/>
          </p:cNvSpPr>
          <p:nvPr>
            <p:ph type="subTitle" idx="1"/>
          </p:nvPr>
        </p:nvSpPr>
        <p:spPr>
          <a:xfrm>
            <a:off x="311700" y="3027375"/>
            <a:ext cx="8520600" cy="8412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440"/>
              <a:buNone/>
            </a:pPr>
            <a:r>
              <a:rPr lang="en" sz="2140">
                <a:latin typeface="Calibri"/>
                <a:ea typeface="Calibri"/>
                <a:cs typeface="Calibri"/>
                <a:sym typeface="Calibri"/>
              </a:rPr>
              <a:t>Sources:  U.S. Census</a:t>
            </a:r>
            <a:endParaRPr sz="2140">
              <a:latin typeface="Calibri"/>
              <a:ea typeface="Calibri"/>
              <a:cs typeface="Calibri"/>
              <a:sym typeface="Calibri"/>
            </a:endParaRPr>
          </a:p>
          <a:p>
            <a:pPr marL="0" lvl="0" indent="0" algn="ctr" rtl="0">
              <a:lnSpc>
                <a:spcPct val="80000"/>
              </a:lnSpc>
              <a:spcBef>
                <a:spcPts val="0"/>
              </a:spcBef>
              <a:spcAft>
                <a:spcPts val="0"/>
              </a:spcAft>
              <a:buSzPts val="440"/>
              <a:buNone/>
            </a:pPr>
            <a:r>
              <a:rPr lang="en" sz="2140">
                <a:latin typeface="Calibri"/>
                <a:ea typeface="Calibri"/>
                <a:cs typeface="Calibri"/>
                <a:sym typeface="Calibri"/>
              </a:rPr>
              <a:t>UMass Donahue Institute</a:t>
            </a:r>
            <a:endParaRPr sz="2140">
              <a:latin typeface="Calibri"/>
              <a:ea typeface="Calibri"/>
              <a:cs typeface="Calibri"/>
              <a:sym typeface="Calibri"/>
            </a:endParaRPr>
          </a:p>
          <a:p>
            <a:pPr marL="0" lvl="0" indent="0" algn="ctr" rtl="0">
              <a:lnSpc>
                <a:spcPct val="80000"/>
              </a:lnSpc>
              <a:spcBef>
                <a:spcPts val="0"/>
              </a:spcBef>
              <a:spcAft>
                <a:spcPts val="0"/>
              </a:spcAft>
              <a:buSzPts val="440"/>
              <a:buNone/>
            </a:pPr>
            <a:r>
              <a:rPr lang="en" sz="2140">
                <a:latin typeface="Calibri"/>
                <a:ea typeface="Calibri"/>
                <a:cs typeface="Calibri"/>
                <a:sym typeface="Calibri"/>
              </a:rPr>
              <a:t>Worcester RISE for Health</a:t>
            </a:r>
            <a:endParaRPr sz="214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Clr>
                <a:srgbClr val="000000"/>
              </a:buClr>
              <a:buSzPct val="35357"/>
              <a:buFont typeface="Arial"/>
              <a:buNone/>
            </a:pPr>
            <a:r>
              <a:rPr lang="en">
                <a:latin typeface="Oswald SemiBold"/>
                <a:ea typeface="Oswald SemiBold"/>
                <a:cs typeface="Oswald SemiBold"/>
                <a:sym typeface="Oswald SemiBold"/>
              </a:rPr>
              <a:t>Population </a:t>
            </a:r>
            <a:r>
              <a:rPr lang="en" sz="2900">
                <a:latin typeface="Oswald SemiBold"/>
                <a:ea typeface="Oswald SemiBold"/>
                <a:cs typeface="Oswald SemiBold"/>
                <a:sym typeface="Oswald SemiBold"/>
              </a:rPr>
              <a:t>Data</a:t>
            </a:r>
            <a:endParaRPr>
              <a:latin typeface="Oswald SemiBold"/>
              <a:ea typeface="Oswald SemiBold"/>
              <a:cs typeface="Oswald SemiBold"/>
              <a:sym typeface="Oswald SemiBold"/>
            </a:endParaRPr>
          </a:p>
        </p:txBody>
      </p:sp>
      <p:sp>
        <p:nvSpPr>
          <p:cNvPr id="310" name="Google Shape;310;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31</a:t>
            </a:fld>
            <a:endParaRPr/>
          </a:p>
        </p:txBody>
      </p:sp>
      <p:pic>
        <p:nvPicPr>
          <p:cNvPr id="311" name="Google Shape;311;p44" title="Chart"/>
          <p:cNvPicPr preferRelativeResize="0"/>
          <p:nvPr/>
        </p:nvPicPr>
        <p:blipFill>
          <a:blip r:embed="rId3">
            <a:alphaModFix/>
          </a:blip>
          <a:stretch>
            <a:fillRect/>
          </a:stretch>
        </p:blipFill>
        <p:spPr>
          <a:xfrm>
            <a:off x="311700" y="1017725"/>
            <a:ext cx="6560698" cy="4039100"/>
          </a:xfrm>
          <a:prstGeom prst="rect">
            <a:avLst/>
          </a:prstGeom>
          <a:noFill/>
          <a:ln>
            <a:noFill/>
          </a:ln>
        </p:spPr>
      </p:pic>
      <p:sp>
        <p:nvSpPr>
          <p:cNvPr id="312" name="Google Shape;312;p44"/>
          <p:cNvSpPr txBox="1"/>
          <p:nvPr/>
        </p:nvSpPr>
        <p:spPr>
          <a:xfrm>
            <a:off x="518475" y="1236225"/>
            <a:ext cx="1966800" cy="668700"/>
          </a:xfrm>
          <a:prstGeom prst="rect">
            <a:avLst/>
          </a:prstGeom>
          <a:solidFill>
            <a:schemeClr val="lt1"/>
          </a:solid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solidFill>
                  <a:schemeClr val="dk1"/>
                </a:solidFill>
              </a:rPr>
              <a:t>Worcester Foreign-Born Population</a:t>
            </a:r>
            <a:r>
              <a:rPr lang="en" sz="1200" b="1">
                <a:solidFill>
                  <a:schemeClr val="dk1"/>
                </a:solidFill>
              </a:rPr>
              <a:t> </a:t>
            </a:r>
            <a:r>
              <a:rPr lang="en" b="1">
                <a:solidFill>
                  <a:schemeClr val="dk1"/>
                </a:solidFill>
              </a:rPr>
              <a:t>23%</a:t>
            </a:r>
            <a:endParaRPr b="1">
              <a:solidFill>
                <a:schemeClr val="dk1"/>
              </a:solidFill>
            </a:endParaRPr>
          </a:p>
          <a:p>
            <a:pPr marL="0" lvl="0" indent="0" algn="ctr" rtl="0">
              <a:spcBef>
                <a:spcPts val="0"/>
              </a:spcBef>
              <a:spcAft>
                <a:spcPts val="0"/>
              </a:spcAft>
              <a:buNone/>
            </a:pPr>
            <a:r>
              <a:rPr lang="en" sz="1000" b="1">
                <a:solidFill>
                  <a:schemeClr val="dk1"/>
                </a:solidFill>
              </a:rPr>
              <a:t>(U.S. Census Bureau, 2024)</a:t>
            </a:r>
            <a:endParaRPr sz="1000" b="1">
              <a:solidFill>
                <a:schemeClr val="dk1"/>
              </a:solidFill>
            </a:endParaRPr>
          </a:p>
        </p:txBody>
      </p:sp>
      <p:sp>
        <p:nvSpPr>
          <p:cNvPr id="313" name="Google Shape;313;p44"/>
          <p:cNvSpPr txBox="1"/>
          <p:nvPr/>
        </p:nvSpPr>
        <p:spPr>
          <a:xfrm>
            <a:off x="4505625" y="3862650"/>
            <a:ext cx="2252700" cy="738900"/>
          </a:xfrm>
          <a:prstGeom prst="rect">
            <a:avLst/>
          </a:prstGeom>
          <a:solidFill>
            <a:schemeClr val="lt1"/>
          </a:solidFill>
          <a:ln w="38100"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solidFill>
                  <a:schemeClr val="dk1"/>
                </a:solidFill>
              </a:rPr>
              <a:t>Worcester Born in U.S. Population</a:t>
            </a:r>
            <a:r>
              <a:rPr lang="en" sz="1200" b="1">
                <a:solidFill>
                  <a:schemeClr val="dk1"/>
                </a:solidFill>
              </a:rPr>
              <a:t> </a:t>
            </a:r>
            <a:r>
              <a:rPr lang="en" b="1">
                <a:solidFill>
                  <a:schemeClr val="dk1"/>
                </a:solidFill>
              </a:rPr>
              <a:t>77%</a:t>
            </a:r>
            <a:endParaRPr b="1">
              <a:solidFill>
                <a:schemeClr val="dk1"/>
              </a:solidFill>
            </a:endParaRPr>
          </a:p>
          <a:p>
            <a:pPr marL="0" lvl="0" indent="0" algn="ctr" rtl="0">
              <a:spcBef>
                <a:spcPts val="0"/>
              </a:spcBef>
              <a:spcAft>
                <a:spcPts val="0"/>
              </a:spcAft>
              <a:buNone/>
            </a:pPr>
            <a:r>
              <a:rPr lang="en" sz="1000" b="1">
                <a:solidFill>
                  <a:schemeClr val="dk1"/>
                </a:solidFill>
              </a:rPr>
              <a:t>(U.S. Census Bureau, 2024)</a:t>
            </a:r>
            <a:endParaRPr sz="1000" b="1">
              <a:solidFill>
                <a:schemeClr val="dk1"/>
              </a:solidFill>
            </a:endParaRPr>
          </a:p>
        </p:txBody>
      </p:sp>
      <p:sp>
        <p:nvSpPr>
          <p:cNvPr id="314" name="Google Shape;314;p44"/>
          <p:cNvSpPr txBox="1"/>
          <p:nvPr/>
        </p:nvSpPr>
        <p:spPr>
          <a:xfrm>
            <a:off x="5291850" y="644050"/>
            <a:ext cx="3598200" cy="1185000"/>
          </a:xfrm>
          <a:prstGeom prst="rect">
            <a:avLst/>
          </a:prstGeom>
          <a:solidFill>
            <a:schemeClr val="lt1"/>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u="sng">
                <a:solidFill>
                  <a:schemeClr val="dk1"/>
                </a:solidFill>
                <a:latin typeface="Calibri"/>
                <a:ea typeface="Calibri"/>
                <a:cs typeface="Calibri"/>
                <a:sym typeface="Calibri"/>
              </a:rPr>
              <a:t>Worcester Total Population</a:t>
            </a:r>
            <a:r>
              <a:rPr lang="en"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lvl="0" indent="0" algn="ctr" rtl="0">
              <a:spcBef>
                <a:spcPts val="0"/>
              </a:spcBef>
              <a:spcAft>
                <a:spcPts val="0"/>
              </a:spcAft>
              <a:buNone/>
            </a:pPr>
            <a:r>
              <a:rPr lang="en" sz="1800" b="1">
                <a:solidFill>
                  <a:schemeClr val="dk1"/>
                </a:solidFill>
                <a:latin typeface="Calibri"/>
                <a:ea typeface="Calibri"/>
                <a:cs typeface="Calibri"/>
                <a:sym typeface="Calibri"/>
              </a:rPr>
              <a:t>211,286 </a:t>
            </a:r>
            <a:endParaRPr sz="1800" b="1">
              <a:solidFill>
                <a:schemeClr val="dk1"/>
              </a:solidFill>
              <a:latin typeface="Calibri"/>
              <a:ea typeface="Calibri"/>
              <a:cs typeface="Calibri"/>
              <a:sym typeface="Calibri"/>
            </a:endParaRPr>
          </a:p>
          <a:p>
            <a:pPr marL="0" lvl="0" indent="0" algn="ctr" rtl="0">
              <a:spcBef>
                <a:spcPts val="0"/>
              </a:spcBef>
              <a:spcAft>
                <a:spcPts val="0"/>
              </a:spcAft>
              <a:buNone/>
            </a:pPr>
            <a:r>
              <a:rPr lang="en">
                <a:solidFill>
                  <a:schemeClr val="dk1"/>
                </a:solidFill>
                <a:latin typeface="Calibri"/>
                <a:ea typeface="Calibri"/>
                <a:cs typeface="Calibri"/>
                <a:sym typeface="Calibri"/>
              </a:rPr>
              <a:t>(U.S. Census Bureau, 2024)</a:t>
            </a:r>
            <a:endParaRPr>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n">
                <a:latin typeface="Oswald SemiBold"/>
                <a:ea typeface="Oswald SemiBold"/>
                <a:cs typeface="Oswald SemiBold"/>
                <a:sym typeface="Oswald SemiBold"/>
              </a:rPr>
              <a:t>Population </a:t>
            </a:r>
            <a:r>
              <a:rPr lang="en" sz="2900">
                <a:latin typeface="Oswald SemiBold"/>
                <a:ea typeface="Oswald SemiBold"/>
                <a:cs typeface="Oswald SemiBold"/>
                <a:sym typeface="Oswald SemiBold"/>
              </a:rPr>
              <a:t>Data</a:t>
            </a:r>
            <a:endParaRPr>
              <a:latin typeface="Oswald SemiBold"/>
              <a:ea typeface="Oswald SemiBold"/>
              <a:cs typeface="Oswald SemiBold"/>
              <a:sym typeface="Oswald SemiBold"/>
            </a:endParaRPr>
          </a:p>
        </p:txBody>
      </p:sp>
      <p:sp>
        <p:nvSpPr>
          <p:cNvPr id="320" name="Google Shape;320;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32</a:t>
            </a:fld>
            <a:endParaRPr/>
          </a:p>
        </p:txBody>
      </p:sp>
      <p:pic>
        <p:nvPicPr>
          <p:cNvPr id="321" name="Google Shape;321;p45" title="Chart"/>
          <p:cNvPicPr preferRelativeResize="0"/>
          <p:nvPr/>
        </p:nvPicPr>
        <p:blipFill>
          <a:blip r:embed="rId3">
            <a:alphaModFix/>
          </a:blip>
          <a:stretch>
            <a:fillRect/>
          </a:stretch>
        </p:blipFill>
        <p:spPr>
          <a:xfrm>
            <a:off x="727425" y="1466175"/>
            <a:ext cx="6165700" cy="3795926"/>
          </a:xfrm>
          <a:prstGeom prst="rect">
            <a:avLst/>
          </a:prstGeom>
          <a:noFill/>
          <a:ln>
            <a:noFill/>
          </a:ln>
        </p:spPr>
      </p:pic>
      <p:sp>
        <p:nvSpPr>
          <p:cNvPr id="322" name="Google Shape;322;p45"/>
          <p:cNvSpPr txBox="1"/>
          <p:nvPr/>
        </p:nvSpPr>
        <p:spPr>
          <a:xfrm>
            <a:off x="311700" y="1225800"/>
            <a:ext cx="2799900" cy="982200"/>
          </a:xfrm>
          <a:prstGeom prst="rect">
            <a:avLst/>
          </a:prstGeom>
          <a:solidFill>
            <a:schemeClr val="lt1"/>
          </a:solidFill>
          <a:ln w="38100" cap="flat" cmpd="sng">
            <a:solidFill>
              <a:srgbClr val="CC412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solidFill>
                  <a:schemeClr val="dk1"/>
                </a:solidFill>
              </a:rPr>
              <a:t>Of total foreign-born in Worcester, </a:t>
            </a:r>
            <a:endParaRPr sz="1100" b="1">
              <a:solidFill>
                <a:schemeClr val="dk1"/>
              </a:solidFill>
            </a:endParaRPr>
          </a:p>
          <a:p>
            <a:pPr marL="0" lvl="0" indent="0" algn="ctr" rtl="0">
              <a:spcBef>
                <a:spcPts val="0"/>
              </a:spcBef>
              <a:spcAft>
                <a:spcPts val="0"/>
              </a:spcAft>
              <a:buNone/>
            </a:pPr>
            <a:r>
              <a:rPr lang="en" b="1">
                <a:solidFill>
                  <a:schemeClr val="dk1"/>
                </a:solidFill>
              </a:rPr>
              <a:t>17.1%</a:t>
            </a:r>
            <a:endParaRPr sz="1300" b="1">
              <a:solidFill>
                <a:schemeClr val="dk1"/>
              </a:solidFill>
            </a:endParaRPr>
          </a:p>
          <a:p>
            <a:pPr marL="0" lvl="0" indent="0" algn="ctr" rtl="0">
              <a:spcBef>
                <a:spcPts val="0"/>
              </a:spcBef>
              <a:spcAft>
                <a:spcPts val="0"/>
              </a:spcAft>
              <a:buNone/>
            </a:pPr>
            <a:r>
              <a:rPr lang="en" sz="1100" b="1">
                <a:solidFill>
                  <a:schemeClr val="dk1"/>
                </a:solidFill>
              </a:rPr>
              <a:t>are estimated to have arrived between 2021-2025 </a:t>
            </a:r>
            <a:endParaRPr sz="1900" b="1">
              <a:solidFill>
                <a:schemeClr val="dk2"/>
              </a:solidFill>
            </a:endParaRPr>
          </a:p>
        </p:txBody>
      </p:sp>
      <p:sp>
        <p:nvSpPr>
          <p:cNvPr id="323" name="Google Shape;323;p45"/>
          <p:cNvSpPr txBox="1"/>
          <p:nvPr/>
        </p:nvSpPr>
        <p:spPr>
          <a:xfrm>
            <a:off x="4486189" y="3857425"/>
            <a:ext cx="2936400" cy="982200"/>
          </a:xfrm>
          <a:prstGeom prst="rect">
            <a:avLst/>
          </a:prstGeom>
          <a:solidFill>
            <a:schemeClr val="lt1"/>
          </a:solidFill>
          <a:ln w="38100" cap="flat" cmpd="sng">
            <a:solidFill>
              <a:srgbClr val="F59E0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solidFill>
                  <a:schemeClr val="dk1"/>
                </a:solidFill>
              </a:rPr>
              <a:t>Estimated foreign-born in Worcester who arrived before 2021</a:t>
            </a:r>
            <a:endParaRPr sz="1100" b="1">
              <a:solidFill>
                <a:schemeClr val="dk1"/>
              </a:solidFill>
            </a:endParaRPr>
          </a:p>
          <a:p>
            <a:pPr marL="0" lvl="0" indent="0" algn="ctr" rtl="0">
              <a:spcBef>
                <a:spcPts val="0"/>
              </a:spcBef>
              <a:spcAft>
                <a:spcPts val="0"/>
              </a:spcAft>
              <a:buNone/>
            </a:pPr>
            <a:r>
              <a:rPr lang="en" b="1">
                <a:solidFill>
                  <a:schemeClr val="dk1"/>
                </a:solidFill>
              </a:rPr>
              <a:t>82.9%</a:t>
            </a:r>
            <a:endParaRPr b="1">
              <a:solidFill>
                <a:schemeClr val="dk1"/>
              </a:solidFill>
            </a:endParaRPr>
          </a:p>
        </p:txBody>
      </p:sp>
      <p:sp>
        <p:nvSpPr>
          <p:cNvPr id="324" name="Google Shape;324;p45"/>
          <p:cNvSpPr txBox="1"/>
          <p:nvPr/>
        </p:nvSpPr>
        <p:spPr>
          <a:xfrm>
            <a:off x="5291850" y="644050"/>
            <a:ext cx="3598200" cy="1185000"/>
          </a:xfrm>
          <a:prstGeom prst="rect">
            <a:avLst/>
          </a:prstGeom>
          <a:solidFill>
            <a:schemeClr val="lt1"/>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Calibri"/>
                <a:ea typeface="Calibri"/>
                <a:cs typeface="Calibri"/>
                <a:sym typeface="Calibri"/>
              </a:rPr>
              <a:t>Data estimates derived from </a:t>
            </a:r>
            <a:endParaRPr sz="1800">
              <a:solidFill>
                <a:schemeClr val="dk1"/>
              </a:solidFill>
              <a:latin typeface="Calibri"/>
              <a:ea typeface="Calibri"/>
              <a:cs typeface="Calibri"/>
              <a:sym typeface="Calibri"/>
            </a:endParaRPr>
          </a:p>
          <a:p>
            <a:pPr marL="0" lvl="0" indent="0" algn="ctr" rtl="0">
              <a:spcBef>
                <a:spcPts val="0"/>
              </a:spcBef>
              <a:spcAft>
                <a:spcPts val="0"/>
              </a:spcAft>
              <a:buNone/>
            </a:pPr>
            <a:r>
              <a:rPr lang="en">
                <a:solidFill>
                  <a:schemeClr val="dk1"/>
                </a:solidFill>
                <a:latin typeface="Calibri"/>
                <a:ea typeface="Calibri"/>
                <a:cs typeface="Calibri"/>
                <a:sym typeface="Calibri"/>
              </a:rPr>
              <a:t>U.S. Census Bureau, 2024</a:t>
            </a:r>
            <a:endParaRPr>
              <a:solidFill>
                <a:schemeClr val="dk1"/>
              </a:solidFill>
              <a:latin typeface="Calibri"/>
              <a:ea typeface="Calibri"/>
              <a:cs typeface="Calibri"/>
              <a:sym typeface="Calibri"/>
            </a:endParaRPr>
          </a:p>
          <a:p>
            <a:pPr marL="0" lvl="0" indent="0" algn="ctr" rtl="0">
              <a:spcBef>
                <a:spcPts val="0"/>
              </a:spcBef>
              <a:spcAft>
                <a:spcPts val="0"/>
              </a:spcAft>
              <a:buNone/>
            </a:pPr>
            <a:r>
              <a:rPr lang="en">
                <a:solidFill>
                  <a:schemeClr val="dk1"/>
                </a:solidFill>
                <a:latin typeface="Calibri"/>
                <a:ea typeface="Calibri"/>
                <a:cs typeface="Calibri"/>
                <a:sym typeface="Calibri"/>
              </a:rPr>
              <a:t>UMass Donahue Institute</a:t>
            </a:r>
            <a:endParaRPr>
              <a:solidFill>
                <a:schemeClr val="dk1"/>
              </a:solidFill>
              <a:latin typeface="Calibri"/>
              <a:ea typeface="Calibri"/>
              <a:cs typeface="Calibri"/>
              <a:sym typeface="Calibri"/>
            </a:endParaRPr>
          </a:p>
          <a:p>
            <a:pPr marL="0" lvl="0" indent="0" algn="ctr" rtl="0">
              <a:spcBef>
                <a:spcPts val="0"/>
              </a:spcBef>
              <a:spcAft>
                <a:spcPts val="0"/>
              </a:spcAft>
              <a:buNone/>
            </a:pPr>
            <a:r>
              <a:rPr lang="en">
                <a:solidFill>
                  <a:schemeClr val="dk1"/>
                </a:solidFill>
                <a:latin typeface="Calibri"/>
                <a:ea typeface="Calibri"/>
                <a:cs typeface="Calibri"/>
                <a:sym typeface="Calibri"/>
              </a:rPr>
              <a:t>Worcester RISE for Health</a:t>
            </a:r>
            <a:endParaRPr>
              <a:solidFill>
                <a:schemeClr val="dk1"/>
              </a:solidFill>
              <a:latin typeface="Calibri"/>
              <a:ea typeface="Calibri"/>
              <a:cs typeface="Calibri"/>
              <a:sym typeface="Calibri"/>
            </a:endParaRPr>
          </a:p>
        </p:txBody>
      </p:sp>
      <p:sp>
        <p:nvSpPr>
          <p:cNvPr id="325" name="Google Shape;325;p45"/>
          <p:cNvSpPr txBox="1"/>
          <p:nvPr/>
        </p:nvSpPr>
        <p:spPr>
          <a:xfrm>
            <a:off x="328700" y="2394325"/>
            <a:ext cx="1524000" cy="1803000"/>
          </a:xfrm>
          <a:prstGeom prst="rect">
            <a:avLst/>
          </a:prstGeom>
          <a:solidFill>
            <a:schemeClr val="lt1"/>
          </a:solidFill>
          <a:ln w="38100"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2"/>
                </a:solidFill>
              </a:rPr>
              <a:t>*Disaggregated data across documentation status (i.e. seeking asylum, asylum granted, green card status, etc.) and country of origin needed</a:t>
            </a:r>
            <a:endParaRPr sz="1200">
              <a:solidFill>
                <a:schemeClr val="dk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9"/>
        <p:cNvGrpSpPr/>
        <p:nvPr/>
      </p:nvGrpSpPr>
      <p:grpSpPr>
        <a:xfrm>
          <a:off x="0" y="0"/>
          <a:ext cx="0" cy="0"/>
          <a:chOff x="0" y="0"/>
          <a:chExt cx="0" cy="0"/>
        </a:xfrm>
      </p:grpSpPr>
      <p:sp>
        <p:nvSpPr>
          <p:cNvPr id="330" name="Google Shape;330;p46"/>
          <p:cNvSpPr/>
          <p:nvPr/>
        </p:nvSpPr>
        <p:spPr>
          <a:xfrm>
            <a:off x="0" y="0"/>
            <a:ext cx="9144000" cy="762000"/>
          </a:xfrm>
          <a:prstGeom prst="rect">
            <a:avLst/>
          </a:prstGeom>
          <a:solidFill>
            <a:srgbClr val="0F172A"/>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31" name="Google Shape;331;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33</a:t>
            </a:fld>
            <a:endParaRPr/>
          </a:p>
        </p:txBody>
      </p:sp>
      <p:sp>
        <p:nvSpPr>
          <p:cNvPr id="332" name="Google Shape;332;p46"/>
          <p:cNvSpPr txBox="1">
            <a:spLocks noGrp="1"/>
          </p:cNvSpPr>
          <p:nvPr>
            <p:ph type="ctrTitle"/>
          </p:nvPr>
        </p:nvSpPr>
        <p:spPr>
          <a:xfrm>
            <a:off x="381000" y="0"/>
            <a:ext cx="8382000" cy="762000"/>
          </a:xfrm>
          <a:prstGeom prst="rect">
            <a:avLst/>
          </a:prstGeom>
          <a:solidFill>
            <a:srgbClr val="000000">
              <a:alpha val="0"/>
            </a:srgb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400" b="1">
                <a:solidFill>
                  <a:srgbClr val="FFFFFF"/>
                </a:solidFill>
                <a:latin typeface="Oswald"/>
                <a:ea typeface="Oswald"/>
                <a:cs typeface="Oswald"/>
                <a:sym typeface="Oswald"/>
              </a:rPr>
              <a:t>Understanding Vulnerabilities and Challenges</a:t>
            </a:r>
            <a:endParaRPr sz="2400" b="1">
              <a:solidFill>
                <a:srgbClr val="FFFFFF"/>
              </a:solidFill>
              <a:latin typeface="Oswald"/>
              <a:ea typeface="Oswald"/>
              <a:cs typeface="Oswald"/>
              <a:sym typeface="Oswald"/>
            </a:endParaRPr>
          </a:p>
        </p:txBody>
      </p:sp>
      <p:grpSp>
        <p:nvGrpSpPr>
          <p:cNvPr id="333" name="Google Shape;333;p46"/>
          <p:cNvGrpSpPr/>
          <p:nvPr/>
        </p:nvGrpSpPr>
        <p:grpSpPr>
          <a:xfrm>
            <a:off x="381000" y="952500"/>
            <a:ext cx="8382000" cy="701652"/>
            <a:chOff x="381000" y="952500"/>
            <a:chExt cx="8382000" cy="701652"/>
          </a:xfrm>
        </p:grpSpPr>
        <p:sp>
          <p:nvSpPr>
            <p:cNvPr id="334" name="Google Shape;334;p46"/>
            <p:cNvSpPr/>
            <p:nvPr/>
          </p:nvSpPr>
          <p:spPr>
            <a:xfrm>
              <a:off x="381000" y="952500"/>
              <a:ext cx="8382000" cy="666900"/>
            </a:xfrm>
            <a:prstGeom prst="roundRect">
              <a:avLst>
                <a:gd name="adj" fmla="val 11428"/>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35" name="Google Shape;335;p46"/>
            <p:cNvSpPr txBox="1"/>
            <p:nvPr/>
          </p:nvSpPr>
          <p:spPr>
            <a:xfrm>
              <a:off x="571500" y="987552"/>
              <a:ext cx="381000" cy="6666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400">
                  <a:solidFill>
                    <a:srgbClr val="EF4444"/>
                  </a:solidFill>
                  <a:latin typeface="Material Icons"/>
                  <a:ea typeface="Material Icons"/>
                  <a:cs typeface="Material Icons"/>
                  <a:sym typeface="Material Icons"/>
                </a:rPr>
                <a:t>warning</a:t>
              </a:r>
              <a:endParaRPr sz="2400">
                <a:solidFill>
                  <a:srgbClr val="EF4444"/>
                </a:solidFill>
                <a:latin typeface="Material Icons"/>
                <a:ea typeface="Material Icons"/>
                <a:cs typeface="Material Icons"/>
                <a:sym typeface="Material Icons"/>
              </a:endParaRPr>
            </a:p>
          </p:txBody>
        </p:sp>
        <p:sp>
          <p:nvSpPr>
            <p:cNvPr id="336" name="Google Shape;336;p46"/>
            <p:cNvSpPr txBox="1"/>
            <p:nvPr/>
          </p:nvSpPr>
          <p:spPr>
            <a:xfrm>
              <a:off x="952500" y="952500"/>
              <a:ext cx="7690200" cy="666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b="1">
                  <a:solidFill>
                    <a:srgbClr val="1E293B"/>
                  </a:solidFill>
                  <a:latin typeface="Roboto"/>
                  <a:ea typeface="Roboto"/>
                  <a:cs typeface="Roboto"/>
                  <a:sym typeface="Roboto"/>
                </a:rPr>
                <a:t>Refugees and Immigrant Groups face disproportionate</a:t>
              </a:r>
              <a:r>
                <a:rPr lang="en" sz="1400" b="1">
                  <a:solidFill>
                    <a:srgbClr val="1E293B"/>
                  </a:solidFill>
                  <a:latin typeface="Roboto"/>
                  <a:ea typeface="Roboto"/>
                  <a:cs typeface="Roboto"/>
                  <a:sym typeface="Roboto"/>
                </a:rPr>
                <a:t> challenges across MassHealth, SNAP, and housing</a:t>
              </a:r>
              <a:endParaRPr sz="1400" b="1">
                <a:solidFill>
                  <a:srgbClr val="1E293B"/>
                </a:solidFill>
                <a:latin typeface="Roboto"/>
                <a:ea typeface="Roboto"/>
                <a:cs typeface="Roboto"/>
                <a:sym typeface="Roboto"/>
              </a:endParaRPr>
            </a:p>
          </p:txBody>
        </p:sp>
      </p:grpSp>
      <p:grpSp>
        <p:nvGrpSpPr>
          <p:cNvPr id="337" name="Google Shape;337;p46"/>
          <p:cNvGrpSpPr/>
          <p:nvPr/>
        </p:nvGrpSpPr>
        <p:grpSpPr>
          <a:xfrm>
            <a:off x="381000" y="1762125"/>
            <a:ext cx="4095900" cy="3143400"/>
            <a:chOff x="381000" y="1762125"/>
            <a:chExt cx="4095900" cy="3143400"/>
          </a:xfrm>
        </p:grpSpPr>
        <p:sp>
          <p:nvSpPr>
            <p:cNvPr id="338" name="Google Shape;338;p46"/>
            <p:cNvSpPr/>
            <p:nvPr/>
          </p:nvSpPr>
          <p:spPr>
            <a:xfrm>
              <a:off x="381000" y="1762125"/>
              <a:ext cx="4095900" cy="3143400"/>
            </a:xfrm>
            <a:prstGeom prst="roundRect">
              <a:avLst>
                <a:gd name="adj" fmla="val 3636"/>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39" name="Google Shape;339;p46"/>
            <p:cNvSpPr/>
            <p:nvPr/>
          </p:nvSpPr>
          <p:spPr>
            <a:xfrm>
              <a:off x="381000" y="1762125"/>
              <a:ext cx="4095900" cy="381000"/>
            </a:xfrm>
            <a:prstGeom prst="roundRect">
              <a:avLst>
                <a:gd name="adj" fmla="val 30000"/>
              </a:avLst>
            </a:prstGeom>
            <a:solidFill>
              <a:srgbClr val="3B82F6"/>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40" name="Google Shape;340;p46"/>
            <p:cNvSpPr/>
            <p:nvPr/>
          </p:nvSpPr>
          <p:spPr>
            <a:xfrm>
              <a:off x="381000" y="1952625"/>
              <a:ext cx="4095900" cy="190500"/>
            </a:xfrm>
            <a:prstGeom prst="rect">
              <a:avLst/>
            </a:prstGeom>
            <a:solidFill>
              <a:srgbClr val="3B82F6"/>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41" name="Google Shape;341;p46"/>
            <p:cNvSpPr txBox="1"/>
            <p:nvPr/>
          </p:nvSpPr>
          <p:spPr>
            <a:xfrm>
              <a:off x="571500" y="1762125"/>
              <a:ext cx="3714900" cy="38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300" b="1">
                  <a:solidFill>
                    <a:srgbClr val="FFFFFF"/>
                  </a:solidFill>
                  <a:latin typeface="Roboto"/>
                  <a:ea typeface="Roboto"/>
                  <a:cs typeface="Roboto"/>
                  <a:sym typeface="Roboto"/>
                </a:rPr>
                <a:t>Safety &amp; Legal Hardships</a:t>
              </a:r>
              <a:endParaRPr sz="1300" b="1">
                <a:solidFill>
                  <a:srgbClr val="FFFFFF"/>
                </a:solidFill>
                <a:latin typeface="Roboto"/>
                <a:ea typeface="Roboto"/>
                <a:cs typeface="Roboto"/>
                <a:sym typeface="Roboto"/>
              </a:endParaRPr>
            </a:p>
          </p:txBody>
        </p:sp>
        <p:sp>
          <p:nvSpPr>
            <p:cNvPr id="342" name="Google Shape;342;p46"/>
            <p:cNvSpPr txBox="1"/>
            <p:nvPr/>
          </p:nvSpPr>
          <p:spPr>
            <a:xfrm>
              <a:off x="571500" y="2238375"/>
              <a:ext cx="3714900" cy="247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800">
                  <a:solidFill>
                    <a:srgbClr val="3B82F6"/>
                  </a:solidFill>
                  <a:latin typeface="Roboto"/>
                  <a:ea typeface="Roboto"/>
                  <a:cs typeface="Roboto"/>
                  <a:sym typeface="Roboto"/>
                </a:rPr>
                <a:t>•</a:t>
              </a:r>
              <a:r>
                <a:rPr lang="en" sz="1800" b="1">
                  <a:solidFill>
                    <a:srgbClr val="475569"/>
                  </a:solidFill>
                  <a:latin typeface="Roboto"/>
                  <a:ea typeface="Roboto"/>
                  <a:cs typeface="Roboto"/>
                  <a:sym typeface="Roboto"/>
                </a:rPr>
                <a:t>ICE </a:t>
              </a:r>
              <a:r>
                <a:rPr lang="en" sz="1800">
                  <a:solidFill>
                    <a:srgbClr val="475569"/>
                  </a:solidFill>
                  <a:latin typeface="Roboto"/>
                  <a:ea typeface="Roboto"/>
                  <a:cs typeface="Roboto"/>
                  <a:sym typeface="Roboto"/>
                </a:rPr>
                <a:t>enforcement &amp; perception of safety in the city</a:t>
              </a:r>
              <a:endParaRPr sz="1800">
                <a:solidFill>
                  <a:srgbClr val="475569"/>
                </a:solidFill>
                <a:latin typeface="Roboto"/>
                <a:ea typeface="Roboto"/>
                <a:cs typeface="Roboto"/>
                <a:sym typeface="Roboto"/>
              </a:endParaRPr>
            </a:p>
            <a:p>
              <a:pPr marL="0" lvl="0" indent="0" algn="l" rtl="0">
                <a:spcBef>
                  <a:spcPts val="900"/>
                </a:spcBef>
                <a:spcAft>
                  <a:spcPts val="0"/>
                </a:spcAft>
                <a:buNone/>
              </a:pPr>
              <a:r>
                <a:rPr lang="en" sz="1800">
                  <a:solidFill>
                    <a:srgbClr val="3B82F6"/>
                  </a:solidFill>
                  <a:latin typeface="Roboto"/>
                  <a:ea typeface="Roboto"/>
                  <a:cs typeface="Roboto"/>
                  <a:sym typeface="Roboto"/>
                </a:rPr>
                <a:t>•</a:t>
              </a:r>
              <a:r>
                <a:rPr lang="en" sz="1800" b="1">
                  <a:solidFill>
                    <a:srgbClr val="475569"/>
                  </a:solidFill>
                  <a:latin typeface="Roboto"/>
                  <a:ea typeface="Roboto"/>
                  <a:cs typeface="Roboto"/>
                  <a:sym typeface="Roboto"/>
                </a:rPr>
                <a:t>Deportation</a:t>
              </a:r>
              <a:r>
                <a:rPr lang="en" sz="1800">
                  <a:solidFill>
                    <a:srgbClr val="475569"/>
                  </a:solidFill>
                  <a:latin typeface="Roboto"/>
                  <a:ea typeface="Roboto"/>
                  <a:cs typeface="Roboto"/>
                  <a:sym typeface="Roboto"/>
                </a:rPr>
                <a:t>, family separation, &amp; trauma</a:t>
              </a:r>
              <a:endParaRPr sz="1800">
                <a:solidFill>
                  <a:srgbClr val="475569"/>
                </a:solidFill>
                <a:latin typeface="Roboto"/>
                <a:ea typeface="Roboto"/>
                <a:cs typeface="Roboto"/>
                <a:sym typeface="Roboto"/>
              </a:endParaRPr>
            </a:p>
            <a:p>
              <a:pPr marL="0" lvl="0" indent="0" algn="l" rtl="0">
                <a:spcBef>
                  <a:spcPts val="900"/>
                </a:spcBef>
                <a:spcAft>
                  <a:spcPts val="0"/>
                </a:spcAft>
                <a:buNone/>
              </a:pPr>
              <a:r>
                <a:rPr lang="en" sz="1800">
                  <a:solidFill>
                    <a:srgbClr val="3B82F6"/>
                  </a:solidFill>
                  <a:latin typeface="Roboto"/>
                  <a:ea typeface="Roboto"/>
                  <a:cs typeface="Roboto"/>
                  <a:sym typeface="Roboto"/>
                </a:rPr>
                <a:t>•</a:t>
              </a:r>
              <a:r>
                <a:rPr lang="en" sz="1800" b="1">
                  <a:solidFill>
                    <a:srgbClr val="475569"/>
                  </a:solidFill>
                  <a:latin typeface="Roboto"/>
                  <a:ea typeface="Roboto"/>
                  <a:cs typeface="Roboto"/>
                  <a:sym typeface="Roboto"/>
                </a:rPr>
                <a:t>Financial hardships</a:t>
              </a:r>
              <a:r>
                <a:rPr lang="en" sz="1800">
                  <a:solidFill>
                    <a:srgbClr val="475569"/>
                  </a:solidFill>
                  <a:latin typeface="Roboto"/>
                  <a:ea typeface="Roboto"/>
                  <a:cs typeface="Roboto"/>
                  <a:sym typeface="Roboto"/>
                </a:rPr>
                <a:t> &amp; rising immigration fees</a:t>
              </a:r>
              <a:endParaRPr sz="1800">
                <a:solidFill>
                  <a:srgbClr val="475569"/>
                </a:solidFill>
                <a:latin typeface="Roboto"/>
                <a:ea typeface="Roboto"/>
                <a:cs typeface="Roboto"/>
                <a:sym typeface="Roboto"/>
              </a:endParaRPr>
            </a:p>
            <a:p>
              <a:pPr marL="0" lvl="0" indent="0" algn="l" rtl="0">
                <a:spcBef>
                  <a:spcPts val="900"/>
                </a:spcBef>
                <a:spcAft>
                  <a:spcPts val="0"/>
                </a:spcAft>
                <a:buNone/>
              </a:pPr>
              <a:r>
                <a:rPr lang="en" sz="1800">
                  <a:solidFill>
                    <a:srgbClr val="3B82F6"/>
                  </a:solidFill>
                  <a:latin typeface="Roboto"/>
                  <a:ea typeface="Roboto"/>
                  <a:cs typeface="Roboto"/>
                  <a:sym typeface="Roboto"/>
                </a:rPr>
                <a:t>•</a:t>
              </a:r>
              <a:r>
                <a:rPr lang="en" sz="1800" b="1">
                  <a:solidFill>
                    <a:srgbClr val="475569"/>
                  </a:solidFill>
                  <a:latin typeface="Roboto"/>
                  <a:ea typeface="Roboto"/>
                  <a:cs typeface="Roboto"/>
                  <a:sym typeface="Roboto"/>
                </a:rPr>
                <a:t>Critical need for pro-bono legal advice</a:t>
              </a:r>
              <a:endParaRPr sz="1800" b="1">
                <a:solidFill>
                  <a:srgbClr val="475569"/>
                </a:solidFill>
                <a:latin typeface="Roboto"/>
                <a:ea typeface="Roboto"/>
                <a:cs typeface="Roboto"/>
                <a:sym typeface="Roboto"/>
              </a:endParaRPr>
            </a:p>
          </p:txBody>
        </p:sp>
      </p:grpSp>
      <p:grpSp>
        <p:nvGrpSpPr>
          <p:cNvPr id="343" name="Google Shape;343;p46"/>
          <p:cNvGrpSpPr/>
          <p:nvPr/>
        </p:nvGrpSpPr>
        <p:grpSpPr>
          <a:xfrm>
            <a:off x="4667250" y="1762125"/>
            <a:ext cx="4095900" cy="3143400"/>
            <a:chOff x="4667250" y="1762125"/>
            <a:chExt cx="4095900" cy="3143400"/>
          </a:xfrm>
        </p:grpSpPr>
        <p:sp>
          <p:nvSpPr>
            <p:cNvPr id="344" name="Google Shape;344;p46"/>
            <p:cNvSpPr/>
            <p:nvPr/>
          </p:nvSpPr>
          <p:spPr>
            <a:xfrm>
              <a:off x="4667250" y="1762125"/>
              <a:ext cx="4095900" cy="3143400"/>
            </a:xfrm>
            <a:prstGeom prst="roundRect">
              <a:avLst>
                <a:gd name="adj" fmla="val 3636"/>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45" name="Google Shape;345;p46"/>
            <p:cNvSpPr/>
            <p:nvPr/>
          </p:nvSpPr>
          <p:spPr>
            <a:xfrm>
              <a:off x="4667250" y="1762125"/>
              <a:ext cx="4095900" cy="381000"/>
            </a:xfrm>
            <a:prstGeom prst="roundRect">
              <a:avLst>
                <a:gd name="adj" fmla="val 30000"/>
              </a:avLst>
            </a:prstGeom>
            <a:solidFill>
              <a:srgbClr val="10B981"/>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46" name="Google Shape;346;p46"/>
            <p:cNvSpPr/>
            <p:nvPr/>
          </p:nvSpPr>
          <p:spPr>
            <a:xfrm>
              <a:off x="4667250" y="1952625"/>
              <a:ext cx="4095900" cy="190500"/>
            </a:xfrm>
            <a:prstGeom prst="rect">
              <a:avLst/>
            </a:prstGeom>
            <a:solidFill>
              <a:srgbClr val="10B981"/>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47" name="Google Shape;347;p46"/>
            <p:cNvSpPr txBox="1"/>
            <p:nvPr/>
          </p:nvSpPr>
          <p:spPr>
            <a:xfrm>
              <a:off x="4857750" y="1762125"/>
              <a:ext cx="3714900" cy="38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300" b="1">
                  <a:solidFill>
                    <a:srgbClr val="FFFFFF"/>
                  </a:solidFill>
                  <a:latin typeface="Roboto"/>
                  <a:ea typeface="Roboto"/>
                  <a:cs typeface="Roboto"/>
                  <a:sym typeface="Roboto"/>
                </a:rPr>
                <a:t>Benefits, Housing &amp; Policy</a:t>
              </a:r>
              <a:endParaRPr sz="1300" b="1">
                <a:solidFill>
                  <a:srgbClr val="FFFFFF"/>
                </a:solidFill>
                <a:latin typeface="Roboto"/>
                <a:ea typeface="Roboto"/>
                <a:cs typeface="Roboto"/>
                <a:sym typeface="Roboto"/>
              </a:endParaRPr>
            </a:p>
          </p:txBody>
        </p:sp>
        <p:sp>
          <p:nvSpPr>
            <p:cNvPr id="348" name="Google Shape;348;p46"/>
            <p:cNvSpPr txBox="1"/>
            <p:nvPr/>
          </p:nvSpPr>
          <p:spPr>
            <a:xfrm>
              <a:off x="4857750" y="2238375"/>
              <a:ext cx="3714900" cy="247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700">
                  <a:solidFill>
                    <a:srgbClr val="10B981"/>
                  </a:solidFill>
                  <a:latin typeface="Roboto"/>
                  <a:ea typeface="Roboto"/>
                  <a:cs typeface="Roboto"/>
                  <a:sym typeface="Roboto"/>
                </a:rPr>
                <a:t>•</a:t>
              </a:r>
              <a:r>
                <a:rPr lang="en" sz="1700" b="1">
                  <a:solidFill>
                    <a:srgbClr val="475569"/>
                  </a:solidFill>
                  <a:latin typeface="Roboto"/>
                  <a:ea typeface="Roboto"/>
                  <a:cs typeface="Roboto"/>
                  <a:sym typeface="Roboto"/>
                </a:rPr>
                <a:t>Documentation:</a:t>
              </a:r>
              <a:r>
                <a:rPr lang="en" sz="1700">
                  <a:solidFill>
                    <a:srgbClr val="475569"/>
                  </a:solidFill>
                  <a:latin typeface="Roboto"/>
                  <a:ea typeface="Roboto"/>
                  <a:cs typeface="Roboto"/>
                  <a:sym typeface="Roboto"/>
                </a:rPr>
                <a:t> Freezes/delays in Washington causing initial docs to lapse</a:t>
              </a:r>
              <a:endParaRPr sz="1700">
                <a:solidFill>
                  <a:srgbClr val="475569"/>
                </a:solidFill>
                <a:latin typeface="Roboto"/>
                <a:ea typeface="Roboto"/>
                <a:cs typeface="Roboto"/>
                <a:sym typeface="Roboto"/>
              </a:endParaRPr>
            </a:p>
            <a:p>
              <a:pPr marL="0" lvl="0" indent="0" algn="l" rtl="0">
                <a:spcBef>
                  <a:spcPts val="750"/>
                </a:spcBef>
                <a:spcAft>
                  <a:spcPts val="0"/>
                </a:spcAft>
                <a:buNone/>
              </a:pPr>
              <a:r>
                <a:rPr lang="en" sz="1700">
                  <a:solidFill>
                    <a:srgbClr val="10B981"/>
                  </a:solidFill>
                  <a:latin typeface="Roboto"/>
                  <a:ea typeface="Roboto"/>
                  <a:cs typeface="Roboto"/>
                  <a:sym typeface="Roboto"/>
                </a:rPr>
                <a:t>•</a:t>
              </a:r>
              <a:r>
                <a:rPr lang="en" sz="1700" b="1">
                  <a:solidFill>
                    <a:srgbClr val="475569"/>
                  </a:solidFill>
                  <a:latin typeface="Roboto"/>
                  <a:ea typeface="Roboto"/>
                  <a:cs typeface="Roboto"/>
                  <a:sym typeface="Roboto"/>
                </a:rPr>
                <a:t>SNAP/Health:</a:t>
              </a:r>
              <a:r>
                <a:rPr lang="en" sz="1700">
                  <a:solidFill>
                    <a:srgbClr val="475569"/>
                  </a:solidFill>
                  <a:latin typeface="Roboto"/>
                  <a:ea typeface="Roboto"/>
                  <a:cs typeface="Roboto"/>
                  <a:sym typeface="Roboto"/>
                </a:rPr>
                <a:t> Loss of SNAP benefits &amp; looming Medicaid cuts</a:t>
              </a:r>
              <a:endParaRPr sz="1700">
                <a:solidFill>
                  <a:srgbClr val="475569"/>
                </a:solidFill>
                <a:latin typeface="Roboto"/>
                <a:ea typeface="Roboto"/>
                <a:cs typeface="Roboto"/>
                <a:sym typeface="Roboto"/>
              </a:endParaRPr>
            </a:p>
            <a:p>
              <a:pPr marL="0" lvl="0" indent="0" algn="l" rtl="0">
                <a:spcBef>
                  <a:spcPts val="750"/>
                </a:spcBef>
                <a:spcAft>
                  <a:spcPts val="0"/>
                </a:spcAft>
                <a:buNone/>
              </a:pPr>
              <a:r>
                <a:rPr lang="en" sz="1700">
                  <a:solidFill>
                    <a:srgbClr val="10B981"/>
                  </a:solidFill>
                  <a:latin typeface="Roboto"/>
                  <a:ea typeface="Roboto"/>
                  <a:cs typeface="Roboto"/>
                  <a:sym typeface="Roboto"/>
                </a:rPr>
                <a:t>•</a:t>
              </a:r>
              <a:r>
                <a:rPr lang="en" sz="1700" b="1">
                  <a:solidFill>
                    <a:srgbClr val="475569"/>
                  </a:solidFill>
                  <a:latin typeface="Roboto"/>
                  <a:ea typeface="Roboto"/>
                  <a:cs typeface="Roboto"/>
                  <a:sym typeface="Roboto"/>
                </a:rPr>
                <a:t>Housing:</a:t>
              </a:r>
              <a:r>
                <a:rPr lang="en" sz="1700">
                  <a:solidFill>
                    <a:srgbClr val="475569"/>
                  </a:solidFill>
                  <a:latin typeface="Roboto"/>
                  <a:ea typeface="Roboto"/>
                  <a:cs typeface="Roboto"/>
                  <a:sym typeface="Roboto"/>
                </a:rPr>
                <a:t> Huge challenges with EA and Home Base</a:t>
              </a:r>
              <a:endParaRPr sz="1700">
                <a:solidFill>
                  <a:srgbClr val="475569"/>
                </a:solidFill>
                <a:latin typeface="Roboto"/>
                <a:ea typeface="Roboto"/>
                <a:cs typeface="Roboto"/>
                <a:sym typeface="Roboto"/>
              </a:endParaRPr>
            </a:p>
            <a:p>
              <a:pPr marL="0" lvl="0" indent="0" algn="l" rtl="0">
                <a:spcBef>
                  <a:spcPts val="750"/>
                </a:spcBef>
                <a:spcAft>
                  <a:spcPts val="0"/>
                </a:spcAft>
                <a:buNone/>
              </a:pPr>
              <a:r>
                <a:rPr lang="en" sz="1700">
                  <a:solidFill>
                    <a:srgbClr val="10B981"/>
                  </a:solidFill>
                  <a:latin typeface="Roboto"/>
                  <a:ea typeface="Roboto"/>
                  <a:cs typeface="Roboto"/>
                  <a:sym typeface="Roboto"/>
                </a:rPr>
                <a:t>•</a:t>
              </a:r>
              <a:r>
                <a:rPr lang="en" sz="1700" b="1">
                  <a:solidFill>
                    <a:srgbClr val="475569"/>
                  </a:solidFill>
                  <a:latin typeface="Roboto"/>
                  <a:ea typeface="Roboto"/>
                  <a:cs typeface="Roboto"/>
                  <a:sym typeface="Roboto"/>
                </a:rPr>
                <a:t>Employment:</a:t>
              </a:r>
              <a:r>
                <a:rPr lang="en" sz="1700">
                  <a:solidFill>
                    <a:srgbClr val="475569"/>
                  </a:solidFill>
                  <a:latin typeface="Roboto"/>
                  <a:ea typeface="Roboto"/>
                  <a:cs typeface="Roboto"/>
                  <a:sym typeface="Roboto"/>
                </a:rPr>
                <a:t> Secondary impact from documentation delays</a:t>
              </a:r>
              <a:endParaRPr sz="1700">
                <a:solidFill>
                  <a:srgbClr val="475569"/>
                </a:solidFill>
                <a:latin typeface="Roboto"/>
                <a:ea typeface="Roboto"/>
                <a:cs typeface="Roboto"/>
                <a:sym typeface="Roboto"/>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85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MassHealth Enrollment among Worcester Residents </a:t>
            </a:r>
            <a:endParaRPr/>
          </a:p>
        </p:txBody>
      </p:sp>
      <p:sp>
        <p:nvSpPr>
          <p:cNvPr id="76" name="Google Shape;76;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25000" lnSpcReduction="20000"/>
          </a:bodyPr>
          <a:lstStyle/>
          <a:p>
            <a:pPr marL="0" lvl="0" indent="0" algn="l" rtl="0">
              <a:lnSpc>
                <a:spcPct val="100000"/>
              </a:lnSpc>
              <a:spcBef>
                <a:spcPts val="0"/>
              </a:spcBef>
              <a:spcAft>
                <a:spcPts val="0"/>
              </a:spcAft>
              <a:buNone/>
            </a:pPr>
            <a:r>
              <a:rPr lang="en"/>
              <a:t> </a:t>
            </a:r>
            <a:endParaRPr/>
          </a:p>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457200" lvl="0" indent="0" algn="l" rtl="0">
              <a:spcBef>
                <a:spcPts val="1200"/>
              </a:spcBef>
              <a:spcAft>
                <a:spcPts val="0"/>
              </a:spcAft>
              <a:buNone/>
            </a:pPr>
            <a:endParaRPr/>
          </a:p>
          <a:p>
            <a:pPr marL="0" lvl="0" indent="0" algn="l" rtl="0">
              <a:spcBef>
                <a:spcPts val="1200"/>
              </a:spcBef>
              <a:spcAft>
                <a:spcPts val="0"/>
              </a:spcAft>
              <a:buNone/>
            </a:pPr>
            <a:endParaRPr sz="5515"/>
          </a:p>
          <a:p>
            <a:pPr marL="457200" lvl="0" indent="-316157" algn="l" rtl="0">
              <a:spcBef>
                <a:spcPts val="1200"/>
              </a:spcBef>
              <a:spcAft>
                <a:spcPts val="0"/>
              </a:spcAft>
              <a:buSzPct val="100000"/>
              <a:buChar char="●"/>
            </a:pPr>
            <a:r>
              <a:rPr lang="en" sz="5515"/>
              <a:t>Overall, an estimated 43% of Worcester residents are enrolled in Masshealth, permanently or temporarily</a:t>
            </a:r>
            <a:endParaRPr sz="5515"/>
          </a:p>
          <a:p>
            <a:pPr marL="457200" lvl="0" indent="-316157" algn="l" rtl="0">
              <a:spcBef>
                <a:spcPts val="0"/>
              </a:spcBef>
              <a:spcAft>
                <a:spcPts val="0"/>
              </a:spcAft>
              <a:buSzPct val="100000"/>
              <a:buChar char="●"/>
            </a:pPr>
            <a:r>
              <a:rPr lang="en" sz="5515"/>
              <a:t>Approximately 34% of adults 18-64 years are members </a:t>
            </a:r>
            <a:endParaRPr sz="5515"/>
          </a:p>
          <a:p>
            <a:pPr marL="457200" lvl="0" indent="-316157" algn="l" rtl="0">
              <a:spcBef>
                <a:spcPts val="0"/>
              </a:spcBef>
              <a:spcAft>
                <a:spcPts val="0"/>
              </a:spcAft>
              <a:buSzPct val="100000"/>
              <a:buChar char="●"/>
            </a:pPr>
            <a:r>
              <a:rPr lang="en" sz="5515"/>
              <a:t>Approximately 64% of youth 0-20 years are members</a:t>
            </a:r>
            <a:endParaRPr sz="5515"/>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77" name="Google Shape;7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pic>
        <p:nvPicPr>
          <p:cNvPr id="78" name="Google Shape;78;p16"/>
          <p:cNvPicPr preferRelativeResize="0"/>
          <p:nvPr/>
        </p:nvPicPr>
        <p:blipFill>
          <a:blip r:embed="rId3">
            <a:alphaModFix/>
          </a:blip>
          <a:stretch>
            <a:fillRect/>
          </a:stretch>
        </p:blipFill>
        <p:spPr>
          <a:xfrm>
            <a:off x="501550" y="1206888"/>
            <a:ext cx="6210300" cy="1876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7"/>
          <p:cNvPicPr preferRelativeResize="0"/>
          <p:nvPr/>
        </p:nvPicPr>
        <p:blipFill rotWithShape="1">
          <a:blip r:embed="rId3">
            <a:alphaModFix/>
          </a:blip>
          <a:srcRect l="3951" t="5802" r="3730" b="14497"/>
          <a:stretch/>
        </p:blipFill>
        <p:spPr>
          <a:xfrm>
            <a:off x="18100" y="-27150"/>
            <a:ext cx="4484955" cy="5143500"/>
          </a:xfrm>
          <a:prstGeom prst="rect">
            <a:avLst/>
          </a:prstGeom>
          <a:noFill/>
          <a:ln w="28575" cap="flat" cmpd="sng">
            <a:solidFill>
              <a:schemeClr val="dk2"/>
            </a:solidFill>
            <a:prstDash val="solid"/>
            <a:round/>
            <a:headEnd type="none" w="sm" len="sm"/>
            <a:tailEnd type="none" w="sm" len="sm"/>
          </a:ln>
        </p:spPr>
      </p:pic>
      <p:sp>
        <p:nvSpPr>
          <p:cNvPr id="84" name="Google Shape;84;p17"/>
          <p:cNvSpPr txBox="1"/>
          <p:nvPr/>
        </p:nvSpPr>
        <p:spPr>
          <a:xfrm>
            <a:off x="4786200" y="114575"/>
            <a:ext cx="41154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a:solidFill>
                  <a:schemeClr val="dk1"/>
                </a:solidFill>
                <a:latin typeface="Oswald"/>
                <a:ea typeface="Oswald"/>
                <a:cs typeface="Oswald"/>
                <a:sym typeface="Oswald"/>
              </a:rPr>
              <a:t>Average Number of MassHealth Members by Zip Code</a:t>
            </a:r>
            <a:endParaRPr sz="100"/>
          </a:p>
        </p:txBody>
      </p:sp>
      <p:pic>
        <p:nvPicPr>
          <p:cNvPr id="85" name="Google Shape;85;p17"/>
          <p:cNvPicPr preferRelativeResize="0"/>
          <p:nvPr/>
        </p:nvPicPr>
        <p:blipFill rotWithShape="1">
          <a:blip r:embed="rId4">
            <a:alphaModFix/>
          </a:blip>
          <a:srcRect t="3614" r="41579"/>
          <a:stretch/>
        </p:blipFill>
        <p:spPr>
          <a:xfrm>
            <a:off x="4572000" y="3573056"/>
            <a:ext cx="4329600" cy="1437029"/>
          </a:xfrm>
          <a:prstGeom prst="rect">
            <a:avLst/>
          </a:prstGeom>
          <a:noFill/>
          <a:ln>
            <a:noFill/>
          </a:ln>
        </p:spPr>
      </p:pic>
      <p:sp>
        <p:nvSpPr>
          <p:cNvPr id="86" name="Google Shape;86;p17"/>
          <p:cNvSpPr txBox="1"/>
          <p:nvPr/>
        </p:nvSpPr>
        <p:spPr>
          <a:xfrm>
            <a:off x="4699950" y="1005425"/>
            <a:ext cx="4185300" cy="24822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Char char="●"/>
            </a:pPr>
            <a:r>
              <a:rPr lang="en" sz="1800">
                <a:solidFill>
                  <a:schemeClr val="dk2"/>
                </a:solidFill>
              </a:rPr>
              <a:t>Highest enrollment = 01605, 01604, 01610</a:t>
            </a:r>
            <a:endParaRPr sz="1800">
              <a:solidFill>
                <a:schemeClr val="dk2"/>
              </a:solidFill>
            </a:endParaRPr>
          </a:p>
          <a:p>
            <a:pPr marL="914400" lvl="1" indent="-342900" algn="l" rtl="0">
              <a:spcBef>
                <a:spcPts val="0"/>
              </a:spcBef>
              <a:spcAft>
                <a:spcPts val="0"/>
              </a:spcAft>
              <a:buClr>
                <a:schemeClr val="dk2"/>
              </a:buClr>
              <a:buSzPts val="1800"/>
              <a:buChar char="○"/>
            </a:pPr>
            <a:r>
              <a:rPr lang="en" sz="1800">
                <a:solidFill>
                  <a:schemeClr val="dk2"/>
                </a:solidFill>
              </a:rPr>
              <a:t>Burncoat</a:t>
            </a:r>
            <a:endParaRPr sz="1800">
              <a:solidFill>
                <a:schemeClr val="dk2"/>
              </a:solidFill>
            </a:endParaRPr>
          </a:p>
          <a:p>
            <a:pPr marL="914400" lvl="1" indent="-342900" algn="l" rtl="0">
              <a:spcBef>
                <a:spcPts val="0"/>
              </a:spcBef>
              <a:spcAft>
                <a:spcPts val="0"/>
              </a:spcAft>
              <a:buClr>
                <a:schemeClr val="dk2"/>
              </a:buClr>
              <a:buSzPts val="1800"/>
              <a:buChar char="○"/>
            </a:pPr>
            <a:r>
              <a:rPr lang="en" sz="1800">
                <a:solidFill>
                  <a:schemeClr val="dk2"/>
                </a:solidFill>
              </a:rPr>
              <a:t>Greendale</a:t>
            </a:r>
            <a:endParaRPr sz="1800">
              <a:solidFill>
                <a:schemeClr val="dk2"/>
              </a:solidFill>
            </a:endParaRPr>
          </a:p>
          <a:p>
            <a:pPr marL="914400" lvl="1" indent="-342900" algn="l" rtl="0">
              <a:spcBef>
                <a:spcPts val="0"/>
              </a:spcBef>
              <a:spcAft>
                <a:spcPts val="0"/>
              </a:spcAft>
              <a:buClr>
                <a:schemeClr val="dk2"/>
              </a:buClr>
              <a:buSzPts val="1800"/>
              <a:buChar char="○"/>
            </a:pPr>
            <a:r>
              <a:rPr lang="en" sz="1800">
                <a:solidFill>
                  <a:schemeClr val="dk2"/>
                </a:solidFill>
              </a:rPr>
              <a:t>Indian Lake</a:t>
            </a:r>
            <a:endParaRPr sz="1800">
              <a:solidFill>
                <a:schemeClr val="dk2"/>
              </a:solidFill>
            </a:endParaRPr>
          </a:p>
          <a:p>
            <a:pPr marL="457200" lvl="0" indent="-342900" algn="l" rtl="0">
              <a:spcBef>
                <a:spcPts val="0"/>
              </a:spcBef>
              <a:spcAft>
                <a:spcPts val="0"/>
              </a:spcAft>
              <a:buClr>
                <a:schemeClr val="dk2"/>
              </a:buClr>
              <a:buSzPts val="1800"/>
              <a:buChar char="●"/>
            </a:pPr>
            <a:r>
              <a:rPr lang="en" sz="1800">
                <a:solidFill>
                  <a:schemeClr val="dk2"/>
                </a:solidFill>
              </a:rPr>
              <a:t>Lowest enrollment = 01608</a:t>
            </a:r>
            <a:endParaRPr sz="1800">
              <a:solidFill>
                <a:schemeClr val="dk2"/>
              </a:solidFill>
            </a:endParaRPr>
          </a:p>
          <a:p>
            <a:pPr marL="914400" lvl="1" indent="-342900" algn="l" rtl="0">
              <a:spcBef>
                <a:spcPts val="0"/>
              </a:spcBef>
              <a:spcAft>
                <a:spcPts val="0"/>
              </a:spcAft>
              <a:buClr>
                <a:schemeClr val="dk2"/>
              </a:buClr>
              <a:buSzPts val="1800"/>
              <a:buChar char="○"/>
            </a:pPr>
            <a:r>
              <a:rPr lang="en" sz="1800">
                <a:solidFill>
                  <a:schemeClr val="dk2"/>
                </a:solidFill>
              </a:rPr>
              <a:t>Downtown</a:t>
            </a:r>
            <a:endParaRPr sz="1800">
              <a:solidFill>
                <a:schemeClr val="dk2"/>
              </a:solidFill>
            </a:endParaRPr>
          </a:p>
          <a:p>
            <a:pPr marL="914400" lvl="1" indent="-342900" algn="l" rtl="0">
              <a:spcBef>
                <a:spcPts val="0"/>
              </a:spcBef>
              <a:spcAft>
                <a:spcPts val="0"/>
              </a:spcAft>
              <a:buClr>
                <a:schemeClr val="dk2"/>
              </a:buClr>
              <a:buSzPts val="1800"/>
              <a:buChar char="○"/>
            </a:pPr>
            <a:r>
              <a:rPr lang="en" sz="1800">
                <a:solidFill>
                  <a:schemeClr val="dk2"/>
                </a:solidFill>
              </a:rPr>
              <a:t>Main South</a:t>
            </a:r>
            <a:endParaRPr sz="1800">
              <a:solidFill>
                <a:schemeClr val="dk2"/>
              </a:solidFill>
            </a:endParaRPr>
          </a:p>
        </p:txBody>
      </p:sp>
      <p:sp>
        <p:nvSpPr>
          <p:cNvPr id="87" name="Google Shape;87;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p:nvPr/>
        </p:nvSpPr>
        <p:spPr>
          <a:xfrm>
            <a:off x="1352475" y="3513125"/>
            <a:ext cx="7286100" cy="393600"/>
          </a:xfrm>
          <a:prstGeom prst="rect">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3" name="Google Shape;9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pic>
        <p:nvPicPr>
          <p:cNvPr id="94" name="Google Shape;94;p18"/>
          <p:cNvPicPr preferRelativeResize="0"/>
          <p:nvPr/>
        </p:nvPicPr>
        <p:blipFill>
          <a:blip r:embed="rId3">
            <a:alphaModFix/>
          </a:blip>
          <a:stretch>
            <a:fillRect/>
          </a:stretch>
        </p:blipFill>
        <p:spPr>
          <a:xfrm>
            <a:off x="0" y="71650"/>
            <a:ext cx="9143999" cy="4844774"/>
          </a:xfrm>
          <a:prstGeom prst="rect">
            <a:avLst/>
          </a:prstGeom>
          <a:noFill/>
          <a:ln>
            <a:noFill/>
          </a:ln>
        </p:spPr>
      </p:pic>
      <p:sp>
        <p:nvSpPr>
          <p:cNvPr id="95" name="Google Shape;95;p18"/>
          <p:cNvSpPr txBox="1"/>
          <p:nvPr/>
        </p:nvSpPr>
        <p:spPr>
          <a:xfrm>
            <a:off x="181407" y="4758475"/>
            <a:ext cx="76065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2"/>
                </a:solidFill>
              </a:rPr>
              <a:t>Source:  </a:t>
            </a:r>
            <a:r>
              <a:rPr lang="en" sz="1100" u="sng">
                <a:solidFill>
                  <a:schemeClr val="hlink"/>
                </a:solidFill>
                <a:hlinkClick r:id="rId4"/>
              </a:rPr>
              <a:t>Impact of OB3 on MassHealth for Stakeholders &amp; Partners - Feb 2026.pdf</a:t>
            </a:r>
            <a:r>
              <a:rPr lang="en" sz="1100">
                <a:solidFill>
                  <a:schemeClr val="dk1"/>
                </a:solidFill>
              </a:rPr>
              <a:t> </a:t>
            </a:r>
            <a:endParaRPr sz="1100">
              <a:solidFill>
                <a:schemeClr val="dk2"/>
              </a:solidFill>
            </a:endParaRPr>
          </a:p>
        </p:txBody>
      </p:sp>
      <p:sp>
        <p:nvSpPr>
          <p:cNvPr id="96" name="Google Shape;96;p18"/>
          <p:cNvSpPr/>
          <p:nvPr/>
        </p:nvSpPr>
        <p:spPr>
          <a:xfrm>
            <a:off x="236200" y="1773350"/>
            <a:ext cx="7120500" cy="1289400"/>
          </a:xfrm>
          <a:prstGeom prst="roundRect">
            <a:avLst>
              <a:gd name="adj" fmla="val 16667"/>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7" name="Google Shape;97;p18"/>
          <p:cNvSpPr txBox="1"/>
          <p:nvPr/>
        </p:nvSpPr>
        <p:spPr>
          <a:xfrm>
            <a:off x="4552200" y="156700"/>
            <a:ext cx="34512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98" name="Google Shape;98;p18"/>
          <p:cNvSpPr/>
          <p:nvPr/>
        </p:nvSpPr>
        <p:spPr>
          <a:xfrm>
            <a:off x="236200" y="3191700"/>
            <a:ext cx="8550600" cy="1632600"/>
          </a:xfrm>
          <a:prstGeom prst="roundRect">
            <a:avLst>
              <a:gd name="adj" fmla="val 16667"/>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9" name="Google Shape;99;p18"/>
          <p:cNvSpPr txBox="1"/>
          <p:nvPr/>
        </p:nvSpPr>
        <p:spPr>
          <a:xfrm>
            <a:off x="6993235" y="0"/>
            <a:ext cx="26331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i="1">
                <a:solidFill>
                  <a:schemeClr val="dk2"/>
                </a:solidFill>
                <a:highlight>
                  <a:schemeClr val="accent6"/>
                </a:highlight>
              </a:rPr>
              <a:t>From </a:t>
            </a:r>
            <a:r>
              <a:rPr lang="en" sz="1300" b="1" i="1" u="sng">
                <a:solidFill>
                  <a:schemeClr val="hlink"/>
                </a:solidFill>
                <a:highlight>
                  <a:schemeClr val="accent6"/>
                </a:highlight>
                <a:hlinkClick r:id="rId5"/>
              </a:rPr>
              <a:t>Mass.Gov</a:t>
            </a:r>
            <a:r>
              <a:rPr lang="en" sz="1300" b="1" i="1">
                <a:solidFill>
                  <a:schemeClr val="dk2"/>
                </a:solidFill>
                <a:highlight>
                  <a:schemeClr val="accent6"/>
                </a:highlight>
              </a:rPr>
              <a:t> Feb 2026</a:t>
            </a:r>
            <a:endParaRPr sz="1300" b="1" i="1">
              <a:solidFill>
                <a:schemeClr val="dk2"/>
              </a:solidFill>
              <a:highlight>
                <a:schemeClr val="accent6"/>
              </a:highlight>
            </a:endParaRPr>
          </a:p>
        </p:txBody>
      </p:sp>
      <p:sp>
        <p:nvSpPr>
          <p:cNvPr id="100" name="Google Shape;100;p18"/>
          <p:cNvSpPr/>
          <p:nvPr/>
        </p:nvSpPr>
        <p:spPr>
          <a:xfrm>
            <a:off x="1141750" y="3513125"/>
            <a:ext cx="7496700" cy="393600"/>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pic>
        <p:nvPicPr>
          <p:cNvPr id="106" name="Google Shape;106;p19"/>
          <p:cNvPicPr preferRelativeResize="0"/>
          <p:nvPr/>
        </p:nvPicPr>
        <p:blipFill>
          <a:blip r:embed="rId3">
            <a:alphaModFix/>
          </a:blip>
          <a:stretch>
            <a:fillRect/>
          </a:stretch>
        </p:blipFill>
        <p:spPr>
          <a:xfrm>
            <a:off x="52917" y="32587"/>
            <a:ext cx="9021151" cy="4742628"/>
          </a:xfrm>
          <a:prstGeom prst="rect">
            <a:avLst/>
          </a:prstGeom>
          <a:noFill/>
          <a:ln>
            <a:noFill/>
          </a:ln>
        </p:spPr>
      </p:pic>
      <p:sp>
        <p:nvSpPr>
          <p:cNvPr id="107" name="Google Shape;107;p19"/>
          <p:cNvSpPr txBox="1"/>
          <p:nvPr/>
        </p:nvSpPr>
        <p:spPr>
          <a:xfrm>
            <a:off x="7317889" y="32575"/>
            <a:ext cx="26331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i="1">
                <a:solidFill>
                  <a:schemeClr val="dk2"/>
                </a:solidFill>
                <a:highlight>
                  <a:schemeClr val="accent6"/>
                </a:highlight>
              </a:rPr>
              <a:t>From </a:t>
            </a:r>
            <a:r>
              <a:rPr lang="en" sz="1000" b="1" i="1" u="sng">
                <a:solidFill>
                  <a:schemeClr val="hlink"/>
                </a:solidFill>
                <a:highlight>
                  <a:schemeClr val="accent6"/>
                </a:highlight>
                <a:hlinkClick r:id="rId4"/>
              </a:rPr>
              <a:t>Mass.Gov</a:t>
            </a:r>
            <a:r>
              <a:rPr lang="en" sz="1000" b="1" i="1">
                <a:solidFill>
                  <a:schemeClr val="dk2"/>
                </a:solidFill>
                <a:highlight>
                  <a:schemeClr val="accent6"/>
                </a:highlight>
              </a:rPr>
              <a:t> Feb 2026</a:t>
            </a:r>
            <a:endParaRPr sz="1000" b="1" i="1">
              <a:solidFill>
                <a:schemeClr val="dk2"/>
              </a:solidFill>
              <a:highlight>
                <a:schemeClr val="accent6"/>
              </a:highlight>
            </a:endParaRPr>
          </a:p>
        </p:txBody>
      </p:sp>
      <p:sp>
        <p:nvSpPr>
          <p:cNvPr id="108" name="Google Shape;108;p19"/>
          <p:cNvSpPr txBox="1"/>
          <p:nvPr/>
        </p:nvSpPr>
        <p:spPr>
          <a:xfrm>
            <a:off x="181407" y="4758475"/>
            <a:ext cx="76065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2"/>
                </a:solidFill>
              </a:rPr>
              <a:t>Source:  </a:t>
            </a:r>
            <a:r>
              <a:rPr lang="en" sz="1100" u="sng">
                <a:solidFill>
                  <a:schemeClr val="hlink"/>
                </a:solidFill>
                <a:hlinkClick r:id="rId5"/>
              </a:rPr>
              <a:t>Impact of OB3 on MassHealth for Stakeholders &amp; Partners - Feb 2026.pdf</a:t>
            </a:r>
            <a:r>
              <a:rPr lang="en" sz="1100">
                <a:solidFill>
                  <a:schemeClr val="dk1"/>
                </a:solidFill>
              </a:rPr>
              <a:t> </a:t>
            </a:r>
            <a:endParaRPr sz="1100">
              <a:solidFill>
                <a:schemeClr val="dk2"/>
              </a:solidFill>
            </a:endParaRPr>
          </a:p>
        </p:txBody>
      </p:sp>
      <p:sp>
        <p:nvSpPr>
          <p:cNvPr id="109" name="Google Shape;109;p19"/>
          <p:cNvSpPr txBox="1"/>
          <p:nvPr/>
        </p:nvSpPr>
        <p:spPr>
          <a:xfrm>
            <a:off x="3787925" y="829025"/>
            <a:ext cx="5172600" cy="48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980000"/>
                </a:solidFill>
                <a:highlight>
                  <a:schemeClr val="accent6"/>
                </a:highlight>
              </a:rPr>
              <a:t>Policy Change and Funding Impact Timeline</a:t>
            </a:r>
            <a:endParaRPr sz="1800" b="1">
              <a:solidFill>
                <a:srgbClr val="980000"/>
              </a:solidFill>
              <a:highlight>
                <a:schemeClr val="accent6"/>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pic>
        <p:nvPicPr>
          <p:cNvPr id="115" name="Google Shape;115;p20"/>
          <p:cNvPicPr preferRelativeResize="0"/>
          <p:nvPr/>
        </p:nvPicPr>
        <p:blipFill>
          <a:blip r:embed="rId3">
            <a:alphaModFix/>
          </a:blip>
          <a:stretch>
            <a:fillRect/>
          </a:stretch>
        </p:blipFill>
        <p:spPr>
          <a:xfrm>
            <a:off x="-6138" y="0"/>
            <a:ext cx="9156274" cy="4853220"/>
          </a:xfrm>
          <a:prstGeom prst="rect">
            <a:avLst/>
          </a:prstGeom>
          <a:noFill/>
          <a:ln>
            <a:noFill/>
          </a:ln>
        </p:spPr>
      </p:pic>
      <p:sp>
        <p:nvSpPr>
          <p:cNvPr id="116" name="Google Shape;116;p20"/>
          <p:cNvSpPr txBox="1"/>
          <p:nvPr/>
        </p:nvSpPr>
        <p:spPr>
          <a:xfrm>
            <a:off x="6510889" y="0"/>
            <a:ext cx="26331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i="1">
                <a:solidFill>
                  <a:schemeClr val="dk2"/>
                </a:solidFill>
                <a:highlight>
                  <a:schemeClr val="accent6"/>
                </a:highlight>
              </a:rPr>
              <a:t>From </a:t>
            </a:r>
            <a:r>
              <a:rPr lang="en" sz="1000" b="1" i="1" u="sng">
                <a:solidFill>
                  <a:schemeClr val="hlink"/>
                </a:solidFill>
                <a:highlight>
                  <a:schemeClr val="accent6"/>
                </a:highlight>
                <a:hlinkClick r:id="rId4"/>
              </a:rPr>
              <a:t>Mass.Gov</a:t>
            </a:r>
            <a:r>
              <a:rPr lang="en" sz="1000" b="1" i="1">
                <a:solidFill>
                  <a:schemeClr val="dk2"/>
                </a:solidFill>
                <a:highlight>
                  <a:schemeClr val="accent6"/>
                </a:highlight>
              </a:rPr>
              <a:t> Feb 2026</a:t>
            </a:r>
            <a:endParaRPr sz="1000" b="1" i="1">
              <a:solidFill>
                <a:schemeClr val="dk2"/>
              </a:solidFill>
              <a:highlight>
                <a:schemeClr val="accent6"/>
              </a:highlight>
            </a:endParaRPr>
          </a:p>
        </p:txBody>
      </p:sp>
      <p:sp>
        <p:nvSpPr>
          <p:cNvPr id="117" name="Google Shape;117;p20"/>
          <p:cNvSpPr txBox="1"/>
          <p:nvPr/>
        </p:nvSpPr>
        <p:spPr>
          <a:xfrm>
            <a:off x="115257" y="4800308"/>
            <a:ext cx="76065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2"/>
                </a:solidFill>
              </a:rPr>
              <a:t>Source:  </a:t>
            </a:r>
            <a:r>
              <a:rPr lang="en" sz="1100" u="sng">
                <a:solidFill>
                  <a:schemeClr val="hlink"/>
                </a:solidFill>
                <a:hlinkClick r:id="rId5"/>
              </a:rPr>
              <a:t>Impact of OB3 on MassHealth for Stakeholders &amp; Partners - Feb 2026.pdf</a:t>
            </a:r>
            <a:r>
              <a:rPr lang="en" sz="1100">
                <a:solidFill>
                  <a:schemeClr val="dk1"/>
                </a:solidFill>
              </a:rPr>
              <a:t> </a:t>
            </a:r>
            <a:endParaRPr sz="11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pic>
        <p:nvPicPr>
          <p:cNvPr id="123" name="Google Shape;123;p21"/>
          <p:cNvPicPr preferRelativeResize="0"/>
          <p:nvPr/>
        </p:nvPicPr>
        <p:blipFill>
          <a:blip r:embed="rId3">
            <a:alphaModFix/>
          </a:blip>
          <a:stretch>
            <a:fillRect/>
          </a:stretch>
        </p:blipFill>
        <p:spPr>
          <a:xfrm>
            <a:off x="13229" y="-21504"/>
            <a:ext cx="9079624" cy="4843750"/>
          </a:xfrm>
          <a:prstGeom prst="rect">
            <a:avLst/>
          </a:prstGeom>
          <a:noFill/>
          <a:ln>
            <a:noFill/>
          </a:ln>
        </p:spPr>
      </p:pic>
      <p:sp>
        <p:nvSpPr>
          <p:cNvPr id="124" name="Google Shape;124;p21"/>
          <p:cNvSpPr txBox="1"/>
          <p:nvPr/>
        </p:nvSpPr>
        <p:spPr>
          <a:xfrm>
            <a:off x="6510889" y="0"/>
            <a:ext cx="26331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i="1">
                <a:solidFill>
                  <a:schemeClr val="dk2"/>
                </a:solidFill>
                <a:highlight>
                  <a:schemeClr val="accent6"/>
                </a:highlight>
              </a:rPr>
              <a:t>From </a:t>
            </a:r>
            <a:r>
              <a:rPr lang="en" sz="1000" b="1" i="1" u="sng">
                <a:solidFill>
                  <a:schemeClr val="hlink"/>
                </a:solidFill>
                <a:highlight>
                  <a:schemeClr val="accent6"/>
                </a:highlight>
                <a:hlinkClick r:id="rId4"/>
              </a:rPr>
              <a:t>Mass.Gov</a:t>
            </a:r>
            <a:r>
              <a:rPr lang="en" sz="1000" b="1" i="1">
                <a:solidFill>
                  <a:schemeClr val="dk2"/>
                </a:solidFill>
                <a:highlight>
                  <a:schemeClr val="accent6"/>
                </a:highlight>
              </a:rPr>
              <a:t> Feb 2026</a:t>
            </a:r>
            <a:endParaRPr sz="1000" b="1" i="1">
              <a:solidFill>
                <a:schemeClr val="dk2"/>
              </a:solidFill>
              <a:highlight>
                <a:schemeClr val="accent6"/>
              </a:highlight>
            </a:endParaRPr>
          </a:p>
        </p:txBody>
      </p:sp>
      <p:sp>
        <p:nvSpPr>
          <p:cNvPr id="125" name="Google Shape;125;p21"/>
          <p:cNvSpPr txBox="1"/>
          <p:nvPr/>
        </p:nvSpPr>
        <p:spPr>
          <a:xfrm>
            <a:off x="115257" y="4800308"/>
            <a:ext cx="76065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2"/>
                </a:solidFill>
              </a:rPr>
              <a:t>Source:  </a:t>
            </a:r>
            <a:r>
              <a:rPr lang="en" sz="1100" u="sng">
                <a:solidFill>
                  <a:schemeClr val="hlink"/>
                </a:solidFill>
                <a:hlinkClick r:id="rId5"/>
              </a:rPr>
              <a:t>Impact of OB3 on MassHealth for Stakeholders &amp; Partners - Feb 2026.pdf</a:t>
            </a:r>
            <a:r>
              <a:rPr lang="en" sz="1100">
                <a:solidFill>
                  <a:schemeClr val="dk1"/>
                </a:solidFill>
              </a:rPr>
              <a:t> </a:t>
            </a:r>
            <a:endParaRPr sz="1100">
              <a:solidFill>
                <a:schemeClr val="dk2"/>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2063</Words>
  <Application>Microsoft Office PowerPoint</Application>
  <PresentationFormat>On-screen Show (16:9)</PresentationFormat>
  <Paragraphs>206</Paragraphs>
  <Slides>33</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Oswald SemiBold</vt:lpstr>
      <vt:lpstr>Oswald Medium</vt:lpstr>
      <vt:lpstr>Open Sans</vt:lpstr>
      <vt:lpstr>Calibri</vt:lpstr>
      <vt:lpstr>Material Icons</vt:lpstr>
      <vt:lpstr>Oswald</vt:lpstr>
      <vt:lpstr>Roboto</vt:lpstr>
      <vt:lpstr>Simple Light</vt:lpstr>
      <vt:lpstr>Worcester Together  2026 Q1 Report</vt:lpstr>
      <vt:lpstr>MassHealth Overview Sources: MA EOHHS U.S. Census Bureau ACS 5 Year Estimates 2020-2024 Mass.Gov Feb 2026 OB3 Impact Report</vt:lpstr>
      <vt:lpstr>PowerPoint Presentation</vt:lpstr>
      <vt:lpstr>MassHealth Enrollment among Worcester Residents </vt:lpstr>
      <vt:lpstr>PowerPoint Presentation</vt:lpstr>
      <vt:lpstr>PowerPoint Presentation</vt:lpstr>
      <vt:lpstr>PowerPoint Presentation</vt:lpstr>
      <vt:lpstr>PowerPoint Presentation</vt:lpstr>
      <vt:lpstr>PowerPoint Presentation</vt:lpstr>
      <vt:lpstr>PowerPoint Presentation</vt:lpstr>
      <vt:lpstr>SNAP Overview</vt:lpstr>
      <vt:lpstr>PowerPoint Presentation</vt:lpstr>
      <vt:lpstr>PowerPoint Presentation</vt:lpstr>
      <vt:lpstr>PowerPoint Presentation</vt:lpstr>
      <vt:lpstr>PowerPoint Presentation</vt:lpstr>
      <vt:lpstr>PowerPoint Presentation</vt:lpstr>
      <vt:lpstr>PowerPoint Presentation</vt:lpstr>
      <vt:lpstr>Urgent Need to Invest in More SNAP Caseworkers: Unprecedented Barriers to Access </vt:lpstr>
      <vt:lpstr>PowerPoint Presentation</vt:lpstr>
      <vt:lpstr>Housing Overview</vt:lpstr>
      <vt:lpstr>The Impact of HR1 Procedural Requirements on People Experiencing Homelessness  </vt:lpstr>
      <vt:lpstr>PowerPoint Presentation</vt:lpstr>
      <vt:lpstr>PowerPoint Presentation</vt:lpstr>
      <vt:lpstr>PowerPoint Presentation</vt:lpstr>
      <vt:lpstr>MA Changes to HomeBASE Eligibility </vt:lpstr>
      <vt:lpstr>PowerPoint Presentation</vt:lpstr>
      <vt:lpstr>Current capacity of EA Family Shelters in the City of Worcester</vt:lpstr>
      <vt:lpstr>2025 Massachusetts Changes in EA Family Shelter Eligibility </vt:lpstr>
      <vt:lpstr>Opportunities to Mitigate the Impact on People Experiencing Homelessness  </vt:lpstr>
      <vt:lpstr>Refugee and Immigrant  Overview</vt:lpstr>
      <vt:lpstr>Population Data</vt:lpstr>
      <vt:lpstr>Population Data</vt:lpstr>
      <vt:lpstr>Understanding Vulnerabilities and 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Worcester Together  2026 Q1 Report</dc:title>
  <dc:creator>Bureau, Anne</dc:creator>
  <cp:lastModifiedBy>Bureau, Anne</cp:lastModifiedBy>
  <cp:revision>1</cp:revision>
  <dcterms:modified xsi:type="dcterms:W3CDTF">2026-05-22T18:00:37Z</dcterms:modified>
</cp:coreProperties>
</file>